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89"/>
  </p:notesMasterIdLst>
  <p:sldIdLst>
    <p:sldId id="256" r:id="rId2"/>
    <p:sldId id="262" r:id="rId3"/>
    <p:sldId id="258" r:id="rId4"/>
    <p:sldId id="259" r:id="rId5"/>
    <p:sldId id="260" r:id="rId6"/>
    <p:sldId id="261" r:id="rId7"/>
    <p:sldId id="263" r:id="rId8"/>
    <p:sldId id="264" r:id="rId9"/>
    <p:sldId id="265" r:id="rId10"/>
    <p:sldId id="266" r:id="rId11"/>
    <p:sldId id="267" r:id="rId12"/>
    <p:sldId id="268" r:id="rId13"/>
    <p:sldId id="269" r:id="rId14"/>
    <p:sldId id="345" r:id="rId15"/>
    <p:sldId id="270" r:id="rId16"/>
    <p:sldId id="271" r:id="rId17"/>
    <p:sldId id="272" r:id="rId18"/>
    <p:sldId id="273" r:id="rId19"/>
    <p:sldId id="331" r:id="rId20"/>
    <p:sldId id="274" r:id="rId21"/>
    <p:sldId id="275" r:id="rId22"/>
    <p:sldId id="276" r:id="rId23"/>
    <p:sldId id="277" r:id="rId24"/>
    <p:sldId id="278" r:id="rId25"/>
    <p:sldId id="279" r:id="rId26"/>
    <p:sldId id="280" r:id="rId27"/>
    <p:sldId id="281" r:id="rId28"/>
    <p:sldId id="284" r:id="rId29"/>
    <p:sldId id="287" r:id="rId30"/>
    <p:sldId id="283" r:id="rId31"/>
    <p:sldId id="282" r:id="rId32"/>
    <p:sldId id="285" r:id="rId33"/>
    <p:sldId id="286"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8" r:id="rId54"/>
    <p:sldId id="307" r:id="rId55"/>
    <p:sldId id="311" r:id="rId56"/>
    <p:sldId id="312" r:id="rId57"/>
    <p:sldId id="309" r:id="rId58"/>
    <p:sldId id="313" r:id="rId59"/>
    <p:sldId id="314" r:id="rId60"/>
    <p:sldId id="319" r:id="rId61"/>
    <p:sldId id="310" r:id="rId62"/>
    <p:sldId id="315" r:id="rId63"/>
    <p:sldId id="317" r:id="rId64"/>
    <p:sldId id="316" r:id="rId65"/>
    <p:sldId id="320" r:id="rId66"/>
    <p:sldId id="318" r:id="rId67"/>
    <p:sldId id="321" r:id="rId68"/>
    <p:sldId id="322" r:id="rId69"/>
    <p:sldId id="323" r:id="rId70"/>
    <p:sldId id="326" r:id="rId71"/>
    <p:sldId id="324" r:id="rId72"/>
    <p:sldId id="325" r:id="rId73"/>
    <p:sldId id="327" r:id="rId74"/>
    <p:sldId id="328" r:id="rId75"/>
    <p:sldId id="329" r:id="rId76"/>
    <p:sldId id="332" r:id="rId77"/>
    <p:sldId id="333" r:id="rId78"/>
    <p:sldId id="335" r:id="rId79"/>
    <p:sldId id="336" r:id="rId80"/>
    <p:sldId id="337" r:id="rId81"/>
    <p:sldId id="338" r:id="rId82"/>
    <p:sldId id="339" r:id="rId83"/>
    <p:sldId id="340" r:id="rId84"/>
    <p:sldId id="341" r:id="rId85"/>
    <p:sldId id="342" r:id="rId86"/>
    <p:sldId id="343" r:id="rId87"/>
    <p:sldId id="344"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48267-30C3-4597-A420-6B4D8F521897}" type="datetimeFigureOut">
              <a:rPr lang="en-IN" smtClean="0"/>
              <a:t>20-10-2025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F1CA7B-730A-466C-BFFF-25684FC464A4}" type="slidenum">
              <a:rPr lang="en-IN" smtClean="0"/>
              <a:t>‹#›</a:t>
            </a:fld>
            <a:endParaRPr lang="en-IN"/>
          </a:p>
        </p:txBody>
      </p:sp>
    </p:spTree>
    <p:extLst>
      <p:ext uri="{BB962C8B-B14F-4D97-AF65-F5344CB8AC3E}">
        <p14:creationId xmlns:p14="http://schemas.microsoft.com/office/powerpoint/2010/main" val="4034424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D6B016-3A72-4FB9-8F78-DC44F8270668}" type="datetime1">
              <a:rPr lang="en-IN" smtClean="0"/>
              <a:t>20-10-2025</a:t>
            </a:fld>
            <a:endParaRPr lang="en-IN"/>
          </a:p>
        </p:txBody>
      </p:sp>
      <p:sp>
        <p:nvSpPr>
          <p:cNvPr id="5" name="Footer Placeholder 4"/>
          <p:cNvSpPr>
            <a:spLocks noGrp="1"/>
          </p:cNvSpPr>
          <p:nvPr>
            <p:ph type="ftr" sz="quarter" idx="11"/>
          </p:nvPr>
        </p:nvSpPr>
        <p:spPr/>
        <p:txBody>
          <a:bodyPr/>
          <a:lstStyle/>
          <a:p>
            <a:r>
              <a:rPr lang="en-US"/>
              <a:t>VHS Career Training Pvt.Ltd</a:t>
            </a:r>
            <a:endParaRPr lang="en-IN"/>
          </a:p>
        </p:txBody>
      </p:sp>
      <p:sp>
        <p:nvSpPr>
          <p:cNvPr id="6" name="Slide Number Placeholder 5"/>
          <p:cNvSpPr>
            <a:spLocks noGrp="1"/>
          </p:cNvSpPr>
          <p:nvPr>
            <p:ph type="sldNum" sz="quarter" idx="12"/>
          </p:nvPr>
        </p:nvSpPr>
        <p:spPr/>
        <p:txBody>
          <a:bodyPr/>
          <a:lstStyle/>
          <a:p>
            <a:fld id="{96B25217-7B33-4CF6-9B9E-82FF272E23C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004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99EDC-BD53-4693-AB09-EA7D3A695528}" type="datetime1">
              <a:rPr lang="en-IN" smtClean="0"/>
              <a:t>20-10-2025</a:t>
            </a:fld>
            <a:endParaRPr lang="en-IN"/>
          </a:p>
        </p:txBody>
      </p:sp>
      <p:sp>
        <p:nvSpPr>
          <p:cNvPr id="5" name="Footer Placeholder 4"/>
          <p:cNvSpPr>
            <a:spLocks noGrp="1"/>
          </p:cNvSpPr>
          <p:nvPr>
            <p:ph type="ftr" sz="quarter" idx="11"/>
          </p:nvPr>
        </p:nvSpPr>
        <p:spPr/>
        <p:txBody>
          <a:bodyPr/>
          <a:lstStyle/>
          <a:p>
            <a:r>
              <a:rPr lang="en-US"/>
              <a:t>VHS Career Training Pvt.Ltd</a:t>
            </a:r>
            <a:endParaRPr lang="en-IN"/>
          </a:p>
        </p:txBody>
      </p:sp>
      <p:sp>
        <p:nvSpPr>
          <p:cNvPr id="6" name="Slide Number Placeholder 5"/>
          <p:cNvSpPr>
            <a:spLocks noGrp="1"/>
          </p:cNvSpPr>
          <p:nvPr>
            <p:ph type="sldNum" sz="quarter" idx="12"/>
          </p:nvPr>
        </p:nvSpPr>
        <p:spPr/>
        <p:txBody>
          <a:bodyPr/>
          <a:lstStyle/>
          <a:p>
            <a:fld id="{96B25217-7B33-4CF6-9B9E-82FF272E23C8}" type="slidenum">
              <a:rPr lang="en-IN" smtClean="0"/>
              <a:t>‹#›</a:t>
            </a:fld>
            <a:endParaRPr lang="en-IN"/>
          </a:p>
        </p:txBody>
      </p:sp>
    </p:spTree>
    <p:extLst>
      <p:ext uri="{BB962C8B-B14F-4D97-AF65-F5344CB8AC3E}">
        <p14:creationId xmlns:p14="http://schemas.microsoft.com/office/powerpoint/2010/main" val="326343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9CA7EB-CA45-492B-B17D-0E60A13089E2}" type="datetime1">
              <a:rPr lang="en-IN" smtClean="0"/>
              <a:t>20-10-2025</a:t>
            </a:fld>
            <a:endParaRPr lang="en-IN"/>
          </a:p>
        </p:txBody>
      </p:sp>
      <p:sp>
        <p:nvSpPr>
          <p:cNvPr id="5" name="Footer Placeholder 4"/>
          <p:cNvSpPr>
            <a:spLocks noGrp="1"/>
          </p:cNvSpPr>
          <p:nvPr>
            <p:ph type="ftr" sz="quarter" idx="11"/>
          </p:nvPr>
        </p:nvSpPr>
        <p:spPr/>
        <p:txBody>
          <a:bodyPr/>
          <a:lstStyle/>
          <a:p>
            <a:r>
              <a:rPr lang="en-US"/>
              <a:t>VHS Career Training Pvt.Ltd</a:t>
            </a:r>
            <a:endParaRPr lang="en-IN"/>
          </a:p>
        </p:txBody>
      </p:sp>
      <p:sp>
        <p:nvSpPr>
          <p:cNvPr id="6" name="Slide Number Placeholder 5"/>
          <p:cNvSpPr>
            <a:spLocks noGrp="1"/>
          </p:cNvSpPr>
          <p:nvPr>
            <p:ph type="sldNum" sz="quarter" idx="12"/>
          </p:nvPr>
        </p:nvSpPr>
        <p:spPr/>
        <p:txBody>
          <a:bodyPr/>
          <a:lstStyle/>
          <a:p>
            <a:fld id="{96B25217-7B33-4CF6-9B9E-82FF272E23C8}" type="slidenum">
              <a:rPr lang="en-IN" smtClean="0"/>
              <a:t>‹#›</a:t>
            </a:fld>
            <a:endParaRPr lang="en-IN"/>
          </a:p>
        </p:txBody>
      </p:sp>
    </p:spTree>
    <p:extLst>
      <p:ext uri="{BB962C8B-B14F-4D97-AF65-F5344CB8AC3E}">
        <p14:creationId xmlns:p14="http://schemas.microsoft.com/office/powerpoint/2010/main" val="976542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14C39-26D5-45C1-8D5F-11F815729DCF}" type="datetime1">
              <a:rPr lang="en-IN" smtClean="0"/>
              <a:t>20-10-2025</a:t>
            </a:fld>
            <a:endParaRPr lang="en-IN"/>
          </a:p>
        </p:txBody>
      </p:sp>
      <p:sp>
        <p:nvSpPr>
          <p:cNvPr id="5" name="Footer Placeholder 4"/>
          <p:cNvSpPr>
            <a:spLocks noGrp="1"/>
          </p:cNvSpPr>
          <p:nvPr>
            <p:ph type="ftr" sz="quarter" idx="11"/>
          </p:nvPr>
        </p:nvSpPr>
        <p:spPr/>
        <p:txBody>
          <a:bodyPr/>
          <a:lstStyle/>
          <a:p>
            <a:r>
              <a:rPr lang="en-US"/>
              <a:t>VHS Career Training Pvt.Ltd</a:t>
            </a:r>
            <a:endParaRPr lang="en-IN"/>
          </a:p>
        </p:txBody>
      </p:sp>
      <p:sp>
        <p:nvSpPr>
          <p:cNvPr id="6" name="Slide Number Placeholder 5"/>
          <p:cNvSpPr>
            <a:spLocks noGrp="1"/>
          </p:cNvSpPr>
          <p:nvPr>
            <p:ph type="sldNum" sz="quarter" idx="12"/>
          </p:nvPr>
        </p:nvSpPr>
        <p:spPr/>
        <p:txBody>
          <a:bodyPr/>
          <a:lstStyle/>
          <a:p>
            <a:fld id="{96B25217-7B33-4CF6-9B9E-82FF272E23C8}" type="slidenum">
              <a:rPr lang="en-IN" smtClean="0"/>
              <a:t>‹#›</a:t>
            </a:fld>
            <a:endParaRPr lang="en-IN"/>
          </a:p>
        </p:txBody>
      </p:sp>
    </p:spTree>
    <p:extLst>
      <p:ext uri="{BB962C8B-B14F-4D97-AF65-F5344CB8AC3E}">
        <p14:creationId xmlns:p14="http://schemas.microsoft.com/office/powerpoint/2010/main" val="3595364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71517D-A16A-42D2-9250-F228B03AE5D9}" type="datetime1">
              <a:rPr lang="en-IN" smtClean="0"/>
              <a:t>20-10-2025</a:t>
            </a:fld>
            <a:endParaRPr lang="en-IN"/>
          </a:p>
        </p:txBody>
      </p:sp>
      <p:sp>
        <p:nvSpPr>
          <p:cNvPr id="5" name="Footer Placeholder 4"/>
          <p:cNvSpPr>
            <a:spLocks noGrp="1"/>
          </p:cNvSpPr>
          <p:nvPr>
            <p:ph type="ftr" sz="quarter" idx="11"/>
          </p:nvPr>
        </p:nvSpPr>
        <p:spPr/>
        <p:txBody>
          <a:bodyPr/>
          <a:lstStyle/>
          <a:p>
            <a:r>
              <a:rPr lang="en-US"/>
              <a:t>VHS Career Training Pvt.Ltd</a:t>
            </a:r>
            <a:endParaRPr lang="en-IN"/>
          </a:p>
        </p:txBody>
      </p:sp>
      <p:sp>
        <p:nvSpPr>
          <p:cNvPr id="6" name="Slide Number Placeholder 5"/>
          <p:cNvSpPr>
            <a:spLocks noGrp="1"/>
          </p:cNvSpPr>
          <p:nvPr>
            <p:ph type="sldNum" sz="quarter" idx="12"/>
          </p:nvPr>
        </p:nvSpPr>
        <p:spPr/>
        <p:txBody>
          <a:bodyPr/>
          <a:lstStyle/>
          <a:p>
            <a:fld id="{96B25217-7B33-4CF6-9B9E-82FF272E23C8}"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596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A6EB22-687A-444A-8B78-8000FB5FB982}" type="datetime1">
              <a:rPr lang="en-IN" smtClean="0"/>
              <a:t>20-10-2025</a:t>
            </a:fld>
            <a:endParaRPr lang="en-IN"/>
          </a:p>
        </p:txBody>
      </p:sp>
      <p:sp>
        <p:nvSpPr>
          <p:cNvPr id="6" name="Footer Placeholder 5"/>
          <p:cNvSpPr>
            <a:spLocks noGrp="1"/>
          </p:cNvSpPr>
          <p:nvPr>
            <p:ph type="ftr" sz="quarter" idx="11"/>
          </p:nvPr>
        </p:nvSpPr>
        <p:spPr/>
        <p:txBody>
          <a:bodyPr/>
          <a:lstStyle/>
          <a:p>
            <a:r>
              <a:rPr lang="en-US"/>
              <a:t>VHS Career Training Pvt.Ltd</a:t>
            </a:r>
            <a:endParaRPr lang="en-IN"/>
          </a:p>
        </p:txBody>
      </p:sp>
      <p:sp>
        <p:nvSpPr>
          <p:cNvPr id="7" name="Slide Number Placeholder 6"/>
          <p:cNvSpPr>
            <a:spLocks noGrp="1"/>
          </p:cNvSpPr>
          <p:nvPr>
            <p:ph type="sldNum" sz="quarter" idx="12"/>
          </p:nvPr>
        </p:nvSpPr>
        <p:spPr/>
        <p:txBody>
          <a:bodyPr/>
          <a:lstStyle/>
          <a:p>
            <a:fld id="{96B25217-7B33-4CF6-9B9E-82FF272E23C8}" type="slidenum">
              <a:rPr lang="en-IN" smtClean="0"/>
              <a:t>‹#›</a:t>
            </a:fld>
            <a:endParaRPr lang="en-IN"/>
          </a:p>
        </p:txBody>
      </p:sp>
    </p:spTree>
    <p:extLst>
      <p:ext uri="{BB962C8B-B14F-4D97-AF65-F5344CB8AC3E}">
        <p14:creationId xmlns:p14="http://schemas.microsoft.com/office/powerpoint/2010/main" val="3639064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ABA544-3244-4FA8-A1BC-A93BA3BCB3FC}" type="datetime1">
              <a:rPr lang="en-IN" smtClean="0"/>
              <a:t>20-10-2025</a:t>
            </a:fld>
            <a:endParaRPr lang="en-IN"/>
          </a:p>
        </p:txBody>
      </p:sp>
      <p:sp>
        <p:nvSpPr>
          <p:cNvPr id="8" name="Footer Placeholder 7"/>
          <p:cNvSpPr>
            <a:spLocks noGrp="1"/>
          </p:cNvSpPr>
          <p:nvPr>
            <p:ph type="ftr" sz="quarter" idx="11"/>
          </p:nvPr>
        </p:nvSpPr>
        <p:spPr/>
        <p:txBody>
          <a:bodyPr/>
          <a:lstStyle/>
          <a:p>
            <a:r>
              <a:rPr lang="en-US"/>
              <a:t>VHS Career Training Pvt.Ltd</a:t>
            </a:r>
            <a:endParaRPr lang="en-IN"/>
          </a:p>
        </p:txBody>
      </p:sp>
      <p:sp>
        <p:nvSpPr>
          <p:cNvPr id="9" name="Slide Number Placeholder 8"/>
          <p:cNvSpPr>
            <a:spLocks noGrp="1"/>
          </p:cNvSpPr>
          <p:nvPr>
            <p:ph type="sldNum" sz="quarter" idx="12"/>
          </p:nvPr>
        </p:nvSpPr>
        <p:spPr/>
        <p:txBody>
          <a:bodyPr/>
          <a:lstStyle/>
          <a:p>
            <a:fld id="{96B25217-7B33-4CF6-9B9E-82FF272E23C8}" type="slidenum">
              <a:rPr lang="en-IN" smtClean="0"/>
              <a:t>‹#›</a:t>
            </a:fld>
            <a:endParaRPr lang="en-IN"/>
          </a:p>
        </p:txBody>
      </p:sp>
    </p:spTree>
    <p:extLst>
      <p:ext uri="{BB962C8B-B14F-4D97-AF65-F5344CB8AC3E}">
        <p14:creationId xmlns:p14="http://schemas.microsoft.com/office/powerpoint/2010/main" val="3024664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081151-F7D1-45CF-879E-77252E0893B9}" type="datetime1">
              <a:rPr lang="en-IN" smtClean="0"/>
              <a:t>20-10-2025</a:t>
            </a:fld>
            <a:endParaRPr lang="en-IN"/>
          </a:p>
        </p:txBody>
      </p:sp>
      <p:sp>
        <p:nvSpPr>
          <p:cNvPr id="4" name="Footer Placeholder 3"/>
          <p:cNvSpPr>
            <a:spLocks noGrp="1"/>
          </p:cNvSpPr>
          <p:nvPr>
            <p:ph type="ftr" sz="quarter" idx="11"/>
          </p:nvPr>
        </p:nvSpPr>
        <p:spPr/>
        <p:txBody>
          <a:bodyPr/>
          <a:lstStyle/>
          <a:p>
            <a:r>
              <a:rPr lang="en-US"/>
              <a:t>VHS Career Training Pvt.Ltd</a:t>
            </a:r>
            <a:endParaRPr lang="en-IN"/>
          </a:p>
        </p:txBody>
      </p:sp>
      <p:sp>
        <p:nvSpPr>
          <p:cNvPr id="5" name="Slide Number Placeholder 4"/>
          <p:cNvSpPr>
            <a:spLocks noGrp="1"/>
          </p:cNvSpPr>
          <p:nvPr>
            <p:ph type="sldNum" sz="quarter" idx="12"/>
          </p:nvPr>
        </p:nvSpPr>
        <p:spPr/>
        <p:txBody>
          <a:bodyPr/>
          <a:lstStyle/>
          <a:p>
            <a:fld id="{96B25217-7B33-4CF6-9B9E-82FF272E23C8}" type="slidenum">
              <a:rPr lang="en-IN" smtClean="0"/>
              <a:t>‹#›</a:t>
            </a:fld>
            <a:endParaRPr lang="en-IN"/>
          </a:p>
        </p:txBody>
      </p:sp>
    </p:spTree>
    <p:extLst>
      <p:ext uri="{BB962C8B-B14F-4D97-AF65-F5344CB8AC3E}">
        <p14:creationId xmlns:p14="http://schemas.microsoft.com/office/powerpoint/2010/main" val="1256835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049C72-9C3E-4D11-AC77-B62C1F62D3A3}" type="datetime1">
              <a:rPr lang="en-IN" smtClean="0"/>
              <a:t>20-10-2025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VHS Career Training Pvt.Ltd</a:t>
            </a:r>
            <a:endParaRPr lang="en-IN"/>
          </a:p>
        </p:txBody>
      </p:sp>
      <p:sp>
        <p:nvSpPr>
          <p:cNvPr id="9" name="Slide Number Placeholder 8"/>
          <p:cNvSpPr>
            <a:spLocks noGrp="1"/>
          </p:cNvSpPr>
          <p:nvPr>
            <p:ph type="sldNum" sz="quarter" idx="12"/>
          </p:nvPr>
        </p:nvSpPr>
        <p:spPr/>
        <p:txBody>
          <a:bodyPr/>
          <a:lstStyle/>
          <a:p>
            <a:fld id="{96B25217-7B33-4CF6-9B9E-82FF272E23C8}" type="slidenum">
              <a:rPr lang="en-IN" smtClean="0"/>
              <a:t>‹#›</a:t>
            </a:fld>
            <a:endParaRPr lang="en-IN"/>
          </a:p>
        </p:txBody>
      </p:sp>
    </p:spTree>
    <p:extLst>
      <p:ext uri="{BB962C8B-B14F-4D97-AF65-F5344CB8AC3E}">
        <p14:creationId xmlns:p14="http://schemas.microsoft.com/office/powerpoint/2010/main" val="2076403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FADA395-1CE9-4086-A759-C880CA09130C}" type="datetime1">
              <a:rPr lang="en-IN" smtClean="0"/>
              <a:t>20-10-2025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VHS Career Training Pvt.Ltd</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6B25217-7B33-4CF6-9B9E-82FF272E23C8}" type="slidenum">
              <a:rPr lang="en-IN" smtClean="0"/>
              <a:t>‹#›</a:t>
            </a:fld>
            <a:endParaRPr lang="en-IN"/>
          </a:p>
        </p:txBody>
      </p:sp>
    </p:spTree>
    <p:extLst>
      <p:ext uri="{BB962C8B-B14F-4D97-AF65-F5344CB8AC3E}">
        <p14:creationId xmlns:p14="http://schemas.microsoft.com/office/powerpoint/2010/main" val="668573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5EE472-5E71-477C-95BA-DC0607DE3906}" type="datetime1">
              <a:rPr lang="en-IN" smtClean="0"/>
              <a:t>20-10-2025</a:t>
            </a:fld>
            <a:endParaRPr lang="en-IN"/>
          </a:p>
        </p:txBody>
      </p:sp>
      <p:sp>
        <p:nvSpPr>
          <p:cNvPr id="6" name="Footer Placeholder 5"/>
          <p:cNvSpPr>
            <a:spLocks noGrp="1"/>
          </p:cNvSpPr>
          <p:nvPr>
            <p:ph type="ftr" sz="quarter" idx="11"/>
          </p:nvPr>
        </p:nvSpPr>
        <p:spPr/>
        <p:txBody>
          <a:bodyPr/>
          <a:lstStyle/>
          <a:p>
            <a:r>
              <a:rPr lang="en-US"/>
              <a:t>VHS Career Training Pvt.Ltd</a:t>
            </a:r>
            <a:endParaRPr lang="en-IN"/>
          </a:p>
        </p:txBody>
      </p:sp>
      <p:sp>
        <p:nvSpPr>
          <p:cNvPr id="7" name="Slide Number Placeholder 6"/>
          <p:cNvSpPr>
            <a:spLocks noGrp="1"/>
          </p:cNvSpPr>
          <p:nvPr>
            <p:ph type="sldNum" sz="quarter" idx="12"/>
          </p:nvPr>
        </p:nvSpPr>
        <p:spPr/>
        <p:txBody>
          <a:bodyPr/>
          <a:lstStyle/>
          <a:p>
            <a:fld id="{96B25217-7B33-4CF6-9B9E-82FF272E23C8}" type="slidenum">
              <a:rPr lang="en-IN" smtClean="0"/>
              <a:t>‹#›</a:t>
            </a:fld>
            <a:endParaRPr lang="en-IN"/>
          </a:p>
        </p:txBody>
      </p:sp>
    </p:spTree>
    <p:extLst>
      <p:ext uri="{BB962C8B-B14F-4D97-AF65-F5344CB8AC3E}">
        <p14:creationId xmlns:p14="http://schemas.microsoft.com/office/powerpoint/2010/main" val="4030478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8700E5A-15D0-4BBD-87DD-B65D063E359C}" type="datetime1">
              <a:rPr lang="en-IN" smtClean="0"/>
              <a:t>20-10-2025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VHS Career Training Pvt.Ltd</a:t>
            </a:r>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6B25217-7B33-4CF6-9B9E-82FF272E23C8}"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5917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scm.com/docs/git" TargetMode="External"/><Relationship Id="rId2" Type="http://schemas.openxmlformats.org/officeDocument/2006/relationships/hyperlink" Target="https://www.atlassian.com/git/glossary#commands" TargetMode="External"/><Relationship Id="rId1" Type="http://schemas.openxmlformats.org/officeDocument/2006/relationships/slideLayout" Target="../slideLayouts/slideLayout2.xml"/><Relationship Id="rId5" Type="http://schemas.openxmlformats.org/officeDocument/2006/relationships/hyperlink" Target="https://www.javatpoint.com/git-commands" TargetMode="External"/><Relationship Id="rId4" Type="http://schemas.openxmlformats.org/officeDocument/2006/relationships/hyperlink" Target="https://dzone.com/articles/top-20-git-commands-with-exampl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geeksforgeeks.org/inheritance-in-python/"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s://www.programiz.com/python-programming/inheritance" TargetMode="External"/><Relationship Id="rId2" Type="http://schemas.openxmlformats.org/officeDocument/2006/relationships/hyperlink" Target="https://www.programiz.com/python-programming/clas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www.programiz.com/python-programming/inheritance" TargetMode="External"/><Relationship Id="rId2" Type="http://schemas.openxmlformats.org/officeDocument/2006/relationships/hyperlink" Target="https://www.programiz.com/python-programming/clas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programiz.com/python-programming/function"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jetbrains.com/pycharm/download/?section=windows" TargetMode="External"/><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89C7D-AB25-BF50-A5C2-1B0F07550F77}"/>
              </a:ext>
            </a:extLst>
          </p:cNvPr>
          <p:cNvSpPr>
            <a:spLocks noGrp="1"/>
          </p:cNvSpPr>
          <p:nvPr>
            <p:ph type="ctrTitle"/>
          </p:nvPr>
        </p:nvSpPr>
        <p:spPr/>
        <p:txBody>
          <a:bodyPr/>
          <a:lstStyle/>
          <a:p>
            <a:r>
              <a:rPr lang="en-IN" dirty="0"/>
              <a:t>Python</a:t>
            </a:r>
          </a:p>
        </p:txBody>
      </p:sp>
      <p:sp>
        <p:nvSpPr>
          <p:cNvPr id="5" name="Slide Number Placeholder 4">
            <a:extLst>
              <a:ext uri="{FF2B5EF4-FFF2-40B4-BE49-F238E27FC236}">
                <a16:creationId xmlns:a16="http://schemas.microsoft.com/office/drawing/2014/main" id="{B3282F6C-57E6-AB32-1CD4-37E485A73AD4}"/>
              </a:ext>
            </a:extLst>
          </p:cNvPr>
          <p:cNvSpPr>
            <a:spLocks noGrp="1"/>
          </p:cNvSpPr>
          <p:nvPr>
            <p:ph type="sldNum" sz="quarter" idx="12"/>
          </p:nvPr>
        </p:nvSpPr>
        <p:spPr/>
        <p:txBody>
          <a:bodyPr/>
          <a:lstStyle/>
          <a:p>
            <a:fld id="{96B25217-7B33-4CF6-9B9E-82FF272E23C8}" type="slidenum">
              <a:rPr lang="en-IN" smtClean="0"/>
              <a:t>1</a:t>
            </a:fld>
            <a:endParaRPr lang="en-IN"/>
          </a:p>
        </p:txBody>
      </p:sp>
    </p:spTree>
    <p:extLst>
      <p:ext uri="{BB962C8B-B14F-4D97-AF65-F5344CB8AC3E}">
        <p14:creationId xmlns:p14="http://schemas.microsoft.com/office/powerpoint/2010/main" val="212186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y Jupyter Notebooks aren't all that Bad! - Maarten Grootendorst">
            <a:extLst>
              <a:ext uri="{FF2B5EF4-FFF2-40B4-BE49-F238E27FC236}">
                <a16:creationId xmlns:a16="http://schemas.microsoft.com/office/drawing/2014/main" id="{11AA21ED-65DD-E1C8-4322-FA09123EE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79" y="177281"/>
            <a:ext cx="8374192" cy="57123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7594D94-39A2-54E1-61A2-831300B27C3D}"/>
              </a:ext>
            </a:extLst>
          </p:cNvPr>
          <p:cNvSpPr>
            <a:spLocks noGrp="1"/>
          </p:cNvSpPr>
          <p:nvPr>
            <p:ph type="sldNum" sz="quarter" idx="12"/>
          </p:nvPr>
        </p:nvSpPr>
        <p:spPr/>
        <p:txBody>
          <a:bodyPr/>
          <a:lstStyle/>
          <a:p>
            <a:fld id="{96B25217-7B33-4CF6-9B9E-82FF272E23C8}" type="slidenum">
              <a:rPr lang="en-IN" smtClean="0"/>
              <a:t>10</a:t>
            </a:fld>
            <a:endParaRPr lang="en-IN"/>
          </a:p>
        </p:txBody>
      </p:sp>
    </p:spTree>
    <p:extLst>
      <p:ext uri="{BB962C8B-B14F-4D97-AF65-F5344CB8AC3E}">
        <p14:creationId xmlns:p14="http://schemas.microsoft.com/office/powerpoint/2010/main" val="704033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Python Data Types (with Examples) - JC Chouinard">
            <a:extLst>
              <a:ext uri="{FF2B5EF4-FFF2-40B4-BE49-F238E27FC236}">
                <a16:creationId xmlns:a16="http://schemas.microsoft.com/office/drawing/2014/main" id="{39015AD6-7D41-95C1-D67D-BBC0FD86CC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4" name="Picture 10" descr="Data types in Python - Computer Notes">
            <a:extLst>
              <a:ext uri="{FF2B5EF4-FFF2-40B4-BE49-F238E27FC236}">
                <a16:creationId xmlns:a16="http://schemas.microsoft.com/office/drawing/2014/main" id="{380E6343-E2BD-6C55-EB06-6C3E598AA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90" y="961770"/>
            <a:ext cx="9489232" cy="51337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783A21A-B9EA-7645-623B-6DF1D10D3A4D}"/>
              </a:ext>
            </a:extLst>
          </p:cNvPr>
          <p:cNvSpPr>
            <a:spLocks noGrp="1"/>
          </p:cNvSpPr>
          <p:nvPr>
            <p:ph type="sldNum" sz="quarter" idx="12"/>
          </p:nvPr>
        </p:nvSpPr>
        <p:spPr/>
        <p:txBody>
          <a:bodyPr/>
          <a:lstStyle/>
          <a:p>
            <a:fld id="{96B25217-7B33-4CF6-9B9E-82FF272E23C8}" type="slidenum">
              <a:rPr lang="en-IN" smtClean="0"/>
              <a:t>11</a:t>
            </a:fld>
            <a:endParaRPr lang="en-IN"/>
          </a:p>
        </p:txBody>
      </p:sp>
    </p:spTree>
    <p:extLst>
      <p:ext uri="{BB962C8B-B14F-4D97-AF65-F5344CB8AC3E}">
        <p14:creationId xmlns:p14="http://schemas.microsoft.com/office/powerpoint/2010/main" val="1962046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A962F7-826D-96DC-4031-AA19E0AF3469}"/>
              </a:ext>
            </a:extLst>
          </p:cNvPr>
          <p:cNvSpPr>
            <a:spLocks noGrp="1"/>
          </p:cNvSpPr>
          <p:nvPr>
            <p:ph type="title"/>
          </p:nvPr>
        </p:nvSpPr>
        <p:spPr>
          <a:xfrm>
            <a:off x="1197428" y="867746"/>
            <a:ext cx="9606798" cy="545688"/>
          </a:xfrm>
        </p:spPr>
        <p:txBody>
          <a:bodyPr>
            <a:normAutofit/>
          </a:bodyPr>
          <a:lstStyle/>
          <a:p>
            <a:r>
              <a:rPr lang="en-IN" sz="3200" dirty="0"/>
              <a:t>Data Types</a:t>
            </a:r>
          </a:p>
        </p:txBody>
      </p:sp>
      <p:sp>
        <p:nvSpPr>
          <p:cNvPr id="5" name="Content Placeholder 4">
            <a:extLst>
              <a:ext uri="{FF2B5EF4-FFF2-40B4-BE49-F238E27FC236}">
                <a16:creationId xmlns:a16="http://schemas.microsoft.com/office/drawing/2014/main" id="{76D22E48-E3BD-7B89-93BC-705C251D29D2}"/>
              </a:ext>
            </a:extLst>
          </p:cNvPr>
          <p:cNvSpPr>
            <a:spLocks noGrp="1"/>
          </p:cNvSpPr>
          <p:nvPr>
            <p:ph idx="1"/>
          </p:nvPr>
        </p:nvSpPr>
        <p:spPr>
          <a:xfrm>
            <a:off x="1197428" y="1836403"/>
            <a:ext cx="10058400" cy="4023360"/>
          </a:xfrm>
        </p:spPr>
        <p:txBody>
          <a:bodyPr>
            <a:noAutofit/>
          </a:bodyPr>
          <a:lstStyle/>
          <a:p>
            <a:r>
              <a:rPr lang="en-IN" sz="1100" b="1" dirty="0"/>
              <a:t>Int </a:t>
            </a:r>
            <a:r>
              <a:rPr lang="en-IN" sz="1100" dirty="0"/>
              <a:t>– It is numeric value, the range of value lies between 0-9</a:t>
            </a:r>
          </a:p>
          <a:p>
            <a:r>
              <a:rPr lang="en-IN" sz="1100" dirty="0"/>
              <a:t>Syntax: Variable Name assignment operator value</a:t>
            </a:r>
          </a:p>
          <a:p>
            <a:r>
              <a:rPr lang="en-IN" sz="1100" dirty="0" err="1"/>
              <a:t>daily_sale_value</a:t>
            </a:r>
            <a:r>
              <a:rPr lang="en-IN" sz="1100" dirty="0"/>
              <a:t>=100 </a:t>
            </a:r>
          </a:p>
          <a:p>
            <a:r>
              <a:rPr lang="en-IN" sz="1100" b="1" dirty="0"/>
              <a:t>Float</a:t>
            </a:r>
            <a:r>
              <a:rPr lang="en-IN" sz="1100" dirty="0"/>
              <a:t>- it is numeric value with decimal points, the range of value lies between 0-9 decimals 0-9</a:t>
            </a:r>
          </a:p>
          <a:p>
            <a:r>
              <a:rPr lang="en-IN" sz="1100" dirty="0"/>
              <a:t>Syntax: Variable Name assignment operator value</a:t>
            </a:r>
          </a:p>
          <a:p>
            <a:r>
              <a:rPr lang="en-IN" sz="1100" dirty="0" err="1"/>
              <a:t>daily_average_sale_value</a:t>
            </a:r>
            <a:r>
              <a:rPr lang="en-IN" sz="1100" dirty="0"/>
              <a:t>=100.0567 </a:t>
            </a:r>
          </a:p>
          <a:p>
            <a:r>
              <a:rPr lang="en-IN" sz="1100" b="1" dirty="0"/>
              <a:t>String </a:t>
            </a:r>
            <a:r>
              <a:rPr lang="en-IN" sz="1100" dirty="0"/>
              <a:t>–It is character values, the range of the character are A-Z, a-z</a:t>
            </a:r>
          </a:p>
          <a:p>
            <a:r>
              <a:rPr lang="en-IN" sz="1100" dirty="0"/>
              <a:t>Syntax: Variable Name assignment operator value</a:t>
            </a:r>
          </a:p>
          <a:p>
            <a:r>
              <a:rPr lang="en-IN" sz="1100" dirty="0"/>
              <a:t>name= ‘param’</a:t>
            </a:r>
          </a:p>
          <a:p>
            <a:r>
              <a:rPr lang="en-IN" sz="1100" dirty="0"/>
              <a:t>Name=‘param athame’</a:t>
            </a:r>
          </a:p>
          <a:p>
            <a:r>
              <a:rPr lang="en-IN" sz="1100" dirty="0"/>
              <a:t>Story= ‘’this is my </a:t>
            </a:r>
          </a:p>
          <a:p>
            <a:r>
              <a:rPr lang="en-IN" sz="1100" dirty="0"/>
              <a:t>First story ‘’’</a:t>
            </a:r>
          </a:p>
          <a:p>
            <a:r>
              <a:rPr lang="en-IN" sz="1100" b="1" dirty="0"/>
              <a:t>String</a:t>
            </a:r>
            <a:r>
              <a:rPr lang="en-IN" sz="1100" dirty="0"/>
              <a:t> with delimiters – it is character values, the range of character are A-Z, a-z and 0-1 and !@#$%^&amp;*(){}|”?&gt;&lt; etc.</a:t>
            </a:r>
          </a:p>
          <a:p>
            <a:endParaRPr lang="en-IN" sz="1100" dirty="0"/>
          </a:p>
        </p:txBody>
      </p:sp>
      <p:sp>
        <p:nvSpPr>
          <p:cNvPr id="6" name="Slide Number Placeholder 5">
            <a:extLst>
              <a:ext uri="{FF2B5EF4-FFF2-40B4-BE49-F238E27FC236}">
                <a16:creationId xmlns:a16="http://schemas.microsoft.com/office/drawing/2014/main" id="{DCF0DDF4-FFE7-1996-2CF6-EA4B5E3AA478}"/>
              </a:ext>
            </a:extLst>
          </p:cNvPr>
          <p:cNvSpPr>
            <a:spLocks noGrp="1"/>
          </p:cNvSpPr>
          <p:nvPr>
            <p:ph type="sldNum" sz="quarter" idx="12"/>
          </p:nvPr>
        </p:nvSpPr>
        <p:spPr/>
        <p:txBody>
          <a:bodyPr/>
          <a:lstStyle/>
          <a:p>
            <a:fld id="{96B25217-7B33-4CF6-9B9E-82FF272E23C8}" type="slidenum">
              <a:rPr lang="en-IN" smtClean="0"/>
              <a:t>12</a:t>
            </a:fld>
            <a:endParaRPr lang="en-IN"/>
          </a:p>
        </p:txBody>
      </p:sp>
    </p:spTree>
    <p:extLst>
      <p:ext uri="{BB962C8B-B14F-4D97-AF65-F5344CB8AC3E}">
        <p14:creationId xmlns:p14="http://schemas.microsoft.com/office/powerpoint/2010/main" val="1182779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1FA96-2D44-AE06-C374-08312D2805E2}"/>
              </a:ext>
            </a:extLst>
          </p:cNvPr>
          <p:cNvSpPr>
            <a:spLocks noGrp="1"/>
          </p:cNvSpPr>
          <p:nvPr>
            <p:ph type="title"/>
          </p:nvPr>
        </p:nvSpPr>
        <p:spPr/>
        <p:txBody>
          <a:bodyPr/>
          <a:lstStyle/>
          <a:p>
            <a:r>
              <a:rPr lang="en-IN" dirty="0"/>
              <a:t>Data Types –Sequence Type</a:t>
            </a:r>
          </a:p>
        </p:txBody>
      </p:sp>
      <p:sp>
        <p:nvSpPr>
          <p:cNvPr id="3" name="Content Placeholder 2">
            <a:extLst>
              <a:ext uri="{FF2B5EF4-FFF2-40B4-BE49-F238E27FC236}">
                <a16:creationId xmlns:a16="http://schemas.microsoft.com/office/drawing/2014/main" id="{272CAFBB-993F-071B-B1DF-AB9EC4C8434D}"/>
              </a:ext>
            </a:extLst>
          </p:cNvPr>
          <p:cNvSpPr>
            <a:spLocks noGrp="1"/>
          </p:cNvSpPr>
          <p:nvPr>
            <p:ph idx="1"/>
          </p:nvPr>
        </p:nvSpPr>
        <p:spPr/>
        <p:txBody>
          <a:bodyPr/>
          <a:lstStyle/>
          <a:p>
            <a:pPr marL="0" indent="0">
              <a:buNone/>
            </a:pPr>
            <a:r>
              <a:rPr lang="en-IN" b="1" dirty="0"/>
              <a:t>List</a:t>
            </a:r>
            <a:r>
              <a:rPr lang="en-IN" dirty="0"/>
              <a:t> – Group of values either int or char data types</a:t>
            </a:r>
          </a:p>
          <a:p>
            <a:pPr marL="0" indent="0">
              <a:buNone/>
            </a:pPr>
            <a:r>
              <a:rPr lang="en-IN" dirty="0"/>
              <a:t>Syntax: variablename =[ val1,val2,…,val3] or variablename =[ ‘val1’,’val2’,…,’val3’] </a:t>
            </a:r>
          </a:p>
          <a:p>
            <a:pPr marL="0" indent="0">
              <a:buNone/>
            </a:pPr>
            <a:r>
              <a:rPr lang="en-IN" b="1" dirty="0"/>
              <a:t>Tuple </a:t>
            </a:r>
            <a:r>
              <a:rPr lang="en-IN" dirty="0"/>
              <a:t>– Group of values either int or char data types</a:t>
            </a:r>
          </a:p>
          <a:p>
            <a:pPr marL="0" indent="0">
              <a:buNone/>
            </a:pPr>
            <a:r>
              <a:rPr lang="en-IN" dirty="0"/>
              <a:t>Syntax: variablename =( val1,val2,…,val3) or variablename =(‘val1’,’val2’,…,’val3’)</a:t>
            </a:r>
          </a:p>
          <a:p>
            <a:pPr marL="0" indent="0">
              <a:buNone/>
            </a:pPr>
            <a:r>
              <a:rPr lang="en-IN" b="1" dirty="0"/>
              <a:t>Set </a:t>
            </a:r>
            <a:r>
              <a:rPr lang="en-IN" dirty="0"/>
              <a:t>– Group of values either int or char data types</a:t>
            </a:r>
          </a:p>
          <a:p>
            <a:pPr marL="0" indent="0">
              <a:buNone/>
            </a:pPr>
            <a:r>
              <a:rPr lang="en-IN" dirty="0"/>
              <a:t>Syntax: variablename ={val1,val2,…,val3} or variablename ={‘val1’,’val2’,…,’val3’}</a:t>
            </a:r>
          </a:p>
          <a:p>
            <a:pPr marL="0" indent="0">
              <a:buNone/>
            </a:pPr>
            <a:r>
              <a:rPr lang="en-IN" b="1" dirty="0"/>
              <a:t>Dictionary </a:t>
            </a:r>
            <a:r>
              <a:rPr lang="en-IN" dirty="0"/>
              <a:t>– Group of values either int or char data types with index </a:t>
            </a:r>
          </a:p>
          <a:p>
            <a:pPr marL="0" indent="0">
              <a:buNone/>
            </a:pPr>
            <a:r>
              <a:rPr lang="en-IN" dirty="0"/>
              <a:t>Syntax: variablename ={“</a:t>
            </a:r>
            <a:r>
              <a:rPr lang="en-IN" dirty="0" err="1"/>
              <a:t>key”:”key_value</a:t>
            </a:r>
            <a:r>
              <a:rPr lang="en-IN" dirty="0"/>
              <a:t>”}</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6" name="Slide Number Placeholder 5">
            <a:extLst>
              <a:ext uri="{FF2B5EF4-FFF2-40B4-BE49-F238E27FC236}">
                <a16:creationId xmlns:a16="http://schemas.microsoft.com/office/drawing/2014/main" id="{BB30A5AE-A4F8-76A9-84C5-15A7154A899A}"/>
              </a:ext>
            </a:extLst>
          </p:cNvPr>
          <p:cNvSpPr>
            <a:spLocks noGrp="1"/>
          </p:cNvSpPr>
          <p:nvPr>
            <p:ph type="sldNum" sz="quarter" idx="12"/>
          </p:nvPr>
        </p:nvSpPr>
        <p:spPr/>
        <p:txBody>
          <a:bodyPr/>
          <a:lstStyle/>
          <a:p>
            <a:fld id="{96B25217-7B33-4CF6-9B9E-82FF272E23C8}" type="slidenum">
              <a:rPr lang="en-IN" smtClean="0"/>
              <a:t>13</a:t>
            </a:fld>
            <a:endParaRPr lang="en-IN"/>
          </a:p>
        </p:txBody>
      </p:sp>
    </p:spTree>
    <p:extLst>
      <p:ext uri="{BB962C8B-B14F-4D97-AF65-F5344CB8AC3E}">
        <p14:creationId xmlns:p14="http://schemas.microsoft.com/office/powerpoint/2010/main" val="2966419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49C568-0E2B-56BC-12F5-3E9BAB7EA824}"/>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5014079E-4A92-1CB1-0ACE-16A186FACFC3}"/>
              </a:ext>
            </a:extLst>
          </p:cNvPr>
          <p:cNvSpPr>
            <a:spLocks noGrp="1"/>
          </p:cNvSpPr>
          <p:nvPr>
            <p:ph type="sldNum" sz="quarter" idx="12"/>
          </p:nvPr>
        </p:nvSpPr>
        <p:spPr/>
        <p:txBody>
          <a:bodyPr/>
          <a:lstStyle/>
          <a:p>
            <a:fld id="{96B25217-7B33-4CF6-9B9E-82FF272E23C8}" type="slidenum">
              <a:rPr lang="en-IN" smtClean="0"/>
              <a:t>14</a:t>
            </a:fld>
            <a:endParaRPr lang="en-IN"/>
          </a:p>
        </p:txBody>
      </p:sp>
      <p:pic>
        <p:nvPicPr>
          <p:cNvPr id="8" name="Picture 7">
            <a:extLst>
              <a:ext uri="{FF2B5EF4-FFF2-40B4-BE49-F238E27FC236}">
                <a16:creationId xmlns:a16="http://schemas.microsoft.com/office/drawing/2014/main" id="{039F5702-292D-0D1D-E46F-2CEDEB56E61B}"/>
              </a:ext>
            </a:extLst>
          </p:cNvPr>
          <p:cNvPicPr>
            <a:picLocks noChangeAspect="1"/>
          </p:cNvPicPr>
          <p:nvPr/>
        </p:nvPicPr>
        <p:blipFill>
          <a:blip r:embed="rId2"/>
          <a:stretch>
            <a:fillRect/>
          </a:stretch>
        </p:blipFill>
        <p:spPr>
          <a:xfrm>
            <a:off x="1839861" y="2011557"/>
            <a:ext cx="8512278" cy="2834886"/>
          </a:xfrm>
          <a:prstGeom prst="rect">
            <a:avLst/>
          </a:prstGeom>
        </p:spPr>
      </p:pic>
    </p:spTree>
    <p:extLst>
      <p:ext uri="{BB962C8B-B14F-4D97-AF65-F5344CB8AC3E}">
        <p14:creationId xmlns:p14="http://schemas.microsoft.com/office/powerpoint/2010/main" val="3822973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f Else Conditionals in Python | Board Infinity">
            <a:extLst>
              <a:ext uri="{FF2B5EF4-FFF2-40B4-BE49-F238E27FC236}">
                <a16:creationId xmlns:a16="http://schemas.microsoft.com/office/drawing/2014/main" id="{9663A494-B7CB-4FE4-EEEA-2B63700FD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7636F9-F254-CF47-2BB5-B8CAD9F1B9D4}"/>
              </a:ext>
            </a:extLst>
          </p:cNvPr>
          <p:cNvSpPr/>
          <p:nvPr/>
        </p:nvSpPr>
        <p:spPr>
          <a:xfrm>
            <a:off x="10524931" y="6288833"/>
            <a:ext cx="1667069" cy="4665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0B4B0B2D-C012-279E-25FA-FD6C3E066D26}"/>
              </a:ext>
            </a:extLst>
          </p:cNvPr>
          <p:cNvSpPr>
            <a:spLocks noGrp="1"/>
          </p:cNvSpPr>
          <p:nvPr>
            <p:ph type="ftr" sz="quarter" idx="11"/>
          </p:nvPr>
        </p:nvSpPr>
        <p:spPr/>
        <p:txBody>
          <a:bodyPr/>
          <a:lstStyle/>
          <a:p>
            <a:r>
              <a:rPr lang="en-US"/>
              <a:t>VHS Career Training Pvt.Ltd</a:t>
            </a:r>
            <a:endParaRPr lang="en-IN"/>
          </a:p>
        </p:txBody>
      </p:sp>
      <p:sp>
        <p:nvSpPr>
          <p:cNvPr id="5" name="Slide Number Placeholder 4">
            <a:extLst>
              <a:ext uri="{FF2B5EF4-FFF2-40B4-BE49-F238E27FC236}">
                <a16:creationId xmlns:a16="http://schemas.microsoft.com/office/drawing/2014/main" id="{9A10C055-1369-16F8-676E-4C196342B254}"/>
              </a:ext>
            </a:extLst>
          </p:cNvPr>
          <p:cNvSpPr>
            <a:spLocks noGrp="1"/>
          </p:cNvSpPr>
          <p:nvPr>
            <p:ph type="sldNum" sz="quarter" idx="12"/>
          </p:nvPr>
        </p:nvSpPr>
        <p:spPr/>
        <p:txBody>
          <a:bodyPr/>
          <a:lstStyle/>
          <a:p>
            <a:fld id="{96B25217-7B33-4CF6-9B9E-82FF272E23C8}" type="slidenum">
              <a:rPr lang="en-IN" smtClean="0"/>
              <a:t>15</a:t>
            </a:fld>
            <a:endParaRPr lang="en-IN"/>
          </a:p>
        </p:txBody>
      </p:sp>
    </p:spTree>
    <p:extLst>
      <p:ext uri="{BB962C8B-B14F-4D97-AF65-F5344CB8AC3E}">
        <p14:creationId xmlns:p14="http://schemas.microsoft.com/office/powerpoint/2010/main" val="3228600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ython if statement | What is Python if else statement? | Examples">
            <a:extLst>
              <a:ext uri="{FF2B5EF4-FFF2-40B4-BE49-F238E27FC236}">
                <a16:creationId xmlns:a16="http://schemas.microsoft.com/office/drawing/2014/main" id="{C0C2506A-EF47-F356-F939-8A89CCE6C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674" y="0"/>
            <a:ext cx="5081588" cy="65903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222EEC2-63A1-3D5A-0017-9D891108F378}"/>
              </a:ext>
            </a:extLst>
          </p:cNvPr>
          <p:cNvSpPr/>
          <p:nvPr/>
        </p:nvSpPr>
        <p:spPr>
          <a:xfrm>
            <a:off x="6671388" y="5831633"/>
            <a:ext cx="1707502" cy="6718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B95D51F7-62A1-77E7-FA35-42E17DF37EE7}"/>
              </a:ext>
            </a:extLst>
          </p:cNvPr>
          <p:cNvSpPr>
            <a:spLocks noGrp="1"/>
          </p:cNvSpPr>
          <p:nvPr>
            <p:ph type="sldNum" sz="quarter" idx="12"/>
          </p:nvPr>
        </p:nvSpPr>
        <p:spPr/>
        <p:txBody>
          <a:bodyPr/>
          <a:lstStyle/>
          <a:p>
            <a:fld id="{96B25217-7B33-4CF6-9B9E-82FF272E23C8}" type="slidenum">
              <a:rPr lang="en-IN" smtClean="0"/>
              <a:t>16</a:t>
            </a:fld>
            <a:endParaRPr lang="en-IN"/>
          </a:p>
        </p:txBody>
      </p:sp>
    </p:spTree>
    <p:extLst>
      <p:ext uri="{BB962C8B-B14F-4D97-AF65-F5344CB8AC3E}">
        <p14:creationId xmlns:p14="http://schemas.microsoft.com/office/powerpoint/2010/main" val="2347907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rstanding Advanced Python Part 2 - Software connecting all databases">
            <a:extLst>
              <a:ext uri="{FF2B5EF4-FFF2-40B4-BE49-F238E27FC236}">
                <a16:creationId xmlns:a16="http://schemas.microsoft.com/office/drawing/2014/main" id="{89BFAAFD-26E0-1507-00A3-D87722C13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8E04AC3-10DD-E97D-554E-DD4D3E67BA37}"/>
              </a:ext>
            </a:extLst>
          </p:cNvPr>
          <p:cNvSpPr>
            <a:spLocks noGrp="1"/>
          </p:cNvSpPr>
          <p:nvPr>
            <p:ph type="ftr" sz="quarter" idx="11"/>
          </p:nvPr>
        </p:nvSpPr>
        <p:spPr/>
        <p:txBody>
          <a:bodyPr/>
          <a:lstStyle/>
          <a:p>
            <a:r>
              <a:rPr lang="en-US"/>
              <a:t>VHS Career Training Pvt.Ltd</a:t>
            </a:r>
            <a:endParaRPr lang="en-IN"/>
          </a:p>
        </p:txBody>
      </p:sp>
      <p:sp>
        <p:nvSpPr>
          <p:cNvPr id="3" name="Slide Number Placeholder 2">
            <a:extLst>
              <a:ext uri="{FF2B5EF4-FFF2-40B4-BE49-F238E27FC236}">
                <a16:creationId xmlns:a16="http://schemas.microsoft.com/office/drawing/2014/main" id="{7F7BEFE2-AACD-9D0B-EE09-9386E6EDED4E}"/>
              </a:ext>
            </a:extLst>
          </p:cNvPr>
          <p:cNvSpPr>
            <a:spLocks noGrp="1"/>
          </p:cNvSpPr>
          <p:nvPr>
            <p:ph type="sldNum" sz="quarter" idx="12"/>
          </p:nvPr>
        </p:nvSpPr>
        <p:spPr/>
        <p:txBody>
          <a:bodyPr/>
          <a:lstStyle/>
          <a:p>
            <a:fld id="{96B25217-7B33-4CF6-9B9E-82FF272E23C8}" type="slidenum">
              <a:rPr lang="en-IN" smtClean="0"/>
              <a:t>17</a:t>
            </a:fld>
            <a:endParaRPr lang="en-IN"/>
          </a:p>
        </p:txBody>
      </p:sp>
    </p:spTree>
    <p:extLst>
      <p:ext uri="{BB962C8B-B14F-4D97-AF65-F5344CB8AC3E}">
        <p14:creationId xmlns:p14="http://schemas.microsoft.com/office/powerpoint/2010/main" val="4107686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ython:else-if Ladder | Facing Issues On IT">
            <a:extLst>
              <a:ext uri="{FF2B5EF4-FFF2-40B4-BE49-F238E27FC236}">
                <a16:creationId xmlns:a16="http://schemas.microsoft.com/office/drawing/2014/main" id="{E9EB3778-AC6D-FBC1-E601-DF28744B1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780" y="690465"/>
            <a:ext cx="8144439" cy="462040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E6D6AF8-6DF2-8240-322B-8C460472F68B}"/>
              </a:ext>
            </a:extLst>
          </p:cNvPr>
          <p:cNvSpPr>
            <a:spLocks noGrp="1"/>
          </p:cNvSpPr>
          <p:nvPr>
            <p:ph type="ftr" sz="quarter" idx="11"/>
          </p:nvPr>
        </p:nvSpPr>
        <p:spPr/>
        <p:txBody>
          <a:bodyPr/>
          <a:lstStyle/>
          <a:p>
            <a:endParaRPr lang="en-IN" dirty="0"/>
          </a:p>
        </p:txBody>
      </p:sp>
      <p:sp>
        <p:nvSpPr>
          <p:cNvPr id="3" name="Slide Number Placeholder 2">
            <a:extLst>
              <a:ext uri="{FF2B5EF4-FFF2-40B4-BE49-F238E27FC236}">
                <a16:creationId xmlns:a16="http://schemas.microsoft.com/office/drawing/2014/main" id="{2110DDFA-BEF0-E186-3478-C587BCA6E223}"/>
              </a:ext>
            </a:extLst>
          </p:cNvPr>
          <p:cNvSpPr>
            <a:spLocks noGrp="1"/>
          </p:cNvSpPr>
          <p:nvPr>
            <p:ph type="sldNum" sz="quarter" idx="12"/>
          </p:nvPr>
        </p:nvSpPr>
        <p:spPr/>
        <p:txBody>
          <a:bodyPr/>
          <a:lstStyle/>
          <a:p>
            <a:fld id="{96B25217-7B33-4CF6-9B9E-82FF272E23C8}" type="slidenum">
              <a:rPr lang="en-IN" smtClean="0"/>
              <a:t>18</a:t>
            </a:fld>
            <a:endParaRPr lang="en-IN"/>
          </a:p>
        </p:txBody>
      </p:sp>
    </p:spTree>
    <p:extLst>
      <p:ext uri="{BB962C8B-B14F-4D97-AF65-F5344CB8AC3E}">
        <p14:creationId xmlns:p14="http://schemas.microsoft.com/office/powerpoint/2010/main" val="73548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7819D-532E-9D81-93B5-63467B90D524}"/>
              </a:ext>
            </a:extLst>
          </p:cNvPr>
          <p:cNvSpPr>
            <a:spLocks noGrp="1"/>
          </p:cNvSpPr>
          <p:nvPr>
            <p:ph type="title"/>
          </p:nvPr>
        </p:nvSpPr>
        <p:spPr/>
        <p:txBody>
          <a:bodyPr/>
          <a:lstStyle/>
          <a:p>
            <a:r>
              <a:rPr lang="en-US" dirty="0"/>
              <a:t>Loops</a:t>
            </a:r>
            <a:endParaRPr lang="en-IN" dirty="0"/>
          </a:p>
        </p:txBody>
      </p:sp>
      <p:sp>
        <p:nvSpPr>
          <p:cNvPr id="2" name="Footer Placeholder 1">
            <a:extLst>
              <a:ext uri="{FF2B5EF4-FFF2-40B4-BE49-F238E27FC236}">
                <a16:creationId xmlns:a16="http://schemas.microsoft.com/office/drawing/2014/main" id="{3FD60EA0-31A8-23DB-8265-1326F1F9AA38}"/>
              </a:ext>
            </a:extLst>
          </p:cNvPr>
          <p:cNvSpPr>
            <a:spLocks noGrp="1"/>
          </p:cNvSpPr>
          <p:nvPr>
            <p:ph type="ftr" sz="quarter" idx="11"/>
          </p:nvPr>
        </p:nvSpPr>
        <p:spPr/>
        <p:txBody>
          <a:bodyPr/>
          <a:lstStyle/>
          <a:p>
            <a:endParaRPr lang="en-IN" dirty="0"/>
          </a:p>
        </p:txBody>
      </p:sp>
      <p:sp>
        <p:nvSpPr>
          <p:cNvPr id="3" name="Slide Number Placeholder 2">
            <a:extLst>
              <a:ext uri="{FF2B5EF4-FFF2-40B4-BE49-F238E27FC236}">
                <a16:creationId xmlns:a16="http://schemas.microsoft.com/office/drawing/2014/main" id="{5815A7B6-73B5-9E51-F839-3EE5B574E617}"/>
              </a:ext>
            </a:extLst>
          </p:cNvPr>
          <p:cNvSpPr>
            <a:spLocks noGrp="1"/>
          </p:cNvSpPr>
          <p:nvPr>
            <p:ph type="sldNum" sz="quarter" idx="12"/>
          </p:nvPr>
        </p:nvSpPr>
        <p:spPr/>
        <p:txBody>
          <a:bodyPr/>
          <a:lstStyle/>
          <a:p>
            <a:fld id="{96B25217-7B33-4CF6-9B9E-82FF272E23C8}" type="slidenum">
              <a:rPr lang="en-IN" smtClean="0"/>
              <a:t>19</a:t>
            </a:fld>
            <a:endParaRPr lang="en-IN"/>
          </a:p>
        </p:txBody>
      </p:sp>
    </p:spTree>
    <p:extLst>
      <p:ext uri="{BB962C8B-B14F-4D97-AF65-F5344CB8AC3E}">
        <p14:creationId xmlns:p14="http://schemas.microsoft.com/office/powerpoint/2010/main" val="1461863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D190-855A-A523-90D2-E6E036F9D6E9}"/>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72FFBF59-0D8D-B6FE-84B1-E9661C5117B4}"/>
              </a:ext>
            </a:extLst>
          </p:cNvPr>
          <p:cNvSpPr>
            <a:spLocks noGrp="1"/>
          </p:cNvSpPr>
          <p:nvPr>
            <p:ph idx="1"/>
          </p:nvPr>
        </p:nvSpPr>
        <p:spPr/>
        <p:txBody>
          <a:bodyPr/>
          <a:lstStyle/>
          <a:p>
            <a:pPr marL="457200" indent="-457200">
              <a:buFont typeface="+mj-lt"/>
              <a:buAutoNum type="arabicPeriod"/>
            </a:pPr>
            <a:r>
              <a:rPr lang="en-IN" dirty="0"/>
              <a:t>What is python?</a:t>
            </a:r>
          </a:p>
          <a:p>
            <a:pPr marL="457200" indent="-457200">
              <a:buFont typeface="+mj-lt"/>
              <a:buAutoNum type="arabicPeriod"/>
            </a:pPr>
            <a:r>
              <a:rPr lang="en-IN" dirty="0"/>
              <a:t>Why we use python?</a:t>
            </a:r>
          </a:p>
          <a:p>
            <a:pPr marL="457200" indent="-457200">
              <a:buFont typeface="+mj-lt"/>
              <a:buAutoNum type="arabicPeriod"/>
            </a:pPr>
            <a:r>
              <a:rPr lang="en-IN" dirty="0"/>
              <a:t>Benefits of python - compare to other programming languages</a:t>
            </a:r>
          </a:p>
          <a:p>
            <a:pPr marL="457200" indent="-457200">
              <a:buFont typeface="+mj-lt"/>
              <a:buAutoNum type="arabicPeriod"/>
            </a:pPr>
            <a:r>
              <a:rPr lang="en-IN" dirty="0"/>
              <a:t>What is IDE?</a:t>
            </a:r>
          </a:p>
          <a:p>
            <a:pPr marL="457200" indent="-457200">
              <a:buFont typeface="+mj-lt"/>
              <a:buAutoNum type="arabicPeriod"/>
            </a:pPr>
            <a:r>
              <a:rPr lang="en-IN" dirty="0"/>
              <a:t>Python IDE’s</a:t>
            </a:r>
          </a:p>
          <a:p>
            <a:pPr marL="457200" indent="-457200">
              <a:buFont typeface="+mj-lt"/>
              <a:buAutoNum type="arabicPeriod"/>
            </a:pPr>
            <a:endParaRPr lang="en-IN" dirty="0"/>
          </a:p>
        </p:txBody>
      </p:sp>
      <p:sp>
        <p:nvSpPr>
          <p:cNvPr id="7" name="Slide Number Placeholder 6">
            <a:extLst>
              <a:ext uri="{FF2B5EF4-FFF2-40B4-BE49-F238E27FC236}">
                <a16:creationId xmlns:a16="http://schemas.microsoft.com/office/drawing/2014/main" id="{6D80E47E-A20D-8FF1-6A18-C9923B14ACDA}"/>
              </a:ext>
            </a:extLst>
          </p:cNvPr>
          <p:cNvSpPr>
            <a:spLocks noGrp="1"/>
          </p:cNvSpPr>
          <p:nvPr>
            <p:ph type="sldNum" sz="quarter" idx="12"/>
          </p:nvPr>
        </p:nvSpPr>
        <p:spPr/>
        <p:txBody>
          <a:bodyPr/>
          <a:lstStyle/>
          <a:p>
            <a:fld id="{96B25217-7B33-4CF6-9B9E-82FF272E23C8}" type="slidenum">
              <a:rPr lang="en-IN" smtClean="0"/>
              <a:t>2</a:t>
            </a:fld>
            <a:endParaRPr lang="en-IN"/>
          </a:p>
        </p:txBody>
      </p:sp>
    </p:spTree>
    <p:extLst>
      <p:ext uri="{BB962C8B-B14F-4D97-AF65-F5344CB8AC3E}">
        <p14:creationId xmlns:p14="http://schemas.microsoft.com/office/powerpoint/2010/main" val="1814234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le Loops In Python and It's Example | Blogs | Fireblaze AI School">
            <a:extLst>
              <a:ext uri="{FF2B5EF4-FFF2-40B4-BE49-F238E27FC236}">
                <a16:creationId xmlns:a16="http://schemas.microsoft.com/office/drawing/2014/main" id="{A4B686F6-E02B-F68F-A10D-A4D302D5F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0908210-865E-EF4A-17E8-469387946AE7}"/>
              </a:ext>
            </a:extLst>
          </p:cNvPr>
          <p:cNvSpPr>
            <a:spLocks noGrp="1"/>
          </p:cNvSpPr>
          <p:nvPr>
            <p:ph type="ftr" sz="quarter" idx="11"/>
          </p:nvPr>
        </p:nvSpPr>
        <p:spPr/>
        <p:txBody>
          <a:bodyPr/>
          <a:lstStyle/>
          <a:p>
            <a:endParaRPr lang="en-IN" dirty="0"/>
          </a:p>
        </p:txBody>
      </p:sp>
      <p:sp>
        <p:nvSpPr>
          <p:cNvPr id="3" name="Slide Number Placeholder 2">
            <a:extLst>
              <a:ext uri="{FF2B5EF4-FFF2-40B4-BE49-F238E27FC236}">
                <a16:creationId xmlns:a16="http://schemas.microsoft.com/office/drawing/2014/main" id="{CA372A5F-BBBE-EBF8-E559-985E3FA5BB79}"/>
              </a:ext>
            </a:extLst>
          </p:cNvPr>
          <p:cNvSpPr>
            <a:spLocks noGrp="1"/>
          </p:cNvSpPr>
          <p:nvPr>
            <p:ph type="sldNum" sz="quarter" idx="12"/>
          </p:nvPr>
        </p:nvSpPr>
        <p:spPr/>
        <p:txBody>
          <a:bodyPr/>
          <a:lstStyle/>
          <a:p>
            <a:fld id="{96B25217-7B33-4CF6-9B9E-82FF272E23C8}" type="slidenum">
              <a:rPr lang="en-IN" smtClean="0"/>
              <a:t>20</a:t>
            </a:fld>
            <a:endParaRPr lang="en-IN"/>
          </a:p>
        </p:txBody>
      </p:sp>
    </p:spTree>
    <p:extLst>
      <p:ext uri="{BB962C8B-B14F-4D97-AF65-F5344CB8AC3E}">
        <p14:creationId xmlns:p14="http://schemas.microsoft.com/office/powerpoint/2010/main" val="852387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Python For Loop – PYnative">
            <a:extLst>
              <a:ext uri="{FF2B5EF4-FFF2-40B4-BE49-F238E27FC236}">
                <a16:creationId xmlns:a16="http://schemas.microsoft.com/office/drawing/2014/main" id="{6F3F43BB-DDE5-B2AD-824A-61D5DD6CE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238" y="1057275"/>
            <a:ext cx="7629525" cy="47434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2F4E7A6-165C-4284-9191-22886B8698B4}"/>
              </a:ext>
            </a:extLst>
          </p:cNvPr>
          <p:cNvSpPr/>
          <p:nvPr/>
        </p:nvSpPr>
        <p:spPr>
          <a:xfrm>
            <a:off x="8434873" y="5495731"/>
            <a:ext cx="1268964" cy="304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ooter Placeholder 1">
            <a:extLst>
              <a:ext uri="{FF2B5EF4-FFF2-40B4-BE49-F238E27FC236}">
                <a16:creationId xmlns:a16="http://schemas.microsoft.com/office/drawing/2014/main" id="{A155C93B-4836-E343-5398-9A79A6B22B93}"/>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7A6E320-222A-3803-E3CB-EB508899C679}"/>
              </a:ext>
            </a:extLst>
          </p:cNvPr>
          <p:cNvSpPr>
            <a:spLocks noGrp="1"/>
          </p:cNvSpPr>
          <p:nvPr>
            <p:ph type="sldNum" sz="quarter" idx="12"/>
          </p:nvPr>
        </p:nvSpPr>
        <p:spPr/>
        <p:txBody>
          <a:bodyPr/>
          <a:lstStyle/>
          <a:p>
            <a:fld id="{96B25217-7B33-4CF6-9B9E-82FF272E23C8}" type="slidenum">
              <a:rPr lang="en-IN" smtClean="0"/>
              <a:t>21</a:t>
            </a:fld>
            <a:endParaRPr lang="en-IN"/>
          </a:p>
        </p:txBody>
      </p:sp>
    </p:spTree>
    <p:extLst>
      <p:ext uri="{BB962C8B-B14F-4D97-AF65-F5344CB8AC3E}">
        <p14:creationId xmlns:p14="http://schemas.microsoft.com/office/powerpoint/2010/main" val="1671636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Loops in Python: Python Tutorials | Python Tricks">
            <a:extLst>
              <a:ext uri="{FF2B5EF4-FFF2-40B4-BE49-F238E27FC236}">
                <a16:creationId xmlns:a16="http://schemas.microsoft.com/office/drawing/2014/main" id="{65719A6D-AAD1-2DA2-9223-6079835D1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751" y="97971"/>
            <a:ext cx="7806612" cy="58549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6AF7AC5-8DEC-7F8B-F5E7-5619B13044CE}"/>
              </a:ext>
            </a:extLst>
          </p:cNvPr>
          <p:cNvSpPr/>
          <p:nvPr/>
        </p:nvSpPr>
        <p:spPr>
          <a:xfrm>
            <a:off x="4226767" y="5663682"/>
            <a:ext cx="1987421" cy="2892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8E1AF7E3-7ED0-945D-43D6-36A4989DC566}"/>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7B3634B3-7137-6673-A817-8EF7FDCBCC6B}"/>
              </a:ext>
            </a:extLst>
          </p:cNvPr>
          <p:cNvSpPr>
            <a:spLocks noGrp="1"/>
          </p:cNvSpPr>
          <p:nvPr>
            <p:ph type="sldNum" sz="quarter" idx="12"/>
          </p:nvPr>
        </p:nvSpPr>
        <p:spPr/>
        <p:txBody>
          <a:bodyPr/>
          <a:lstStyle/>
          <a:p>
            <a:fld id="{96B25217-7B33-4CF6-9B9E-82FF272E23C8}" type="slidenum">
              <a:rPr lang="en-IN" smtClean="0"/>
              <a:t>22</a:t>
            </a:fld>
            <a:endParaRPr lang="en-IN"/>
          </a:p>
        </p:txBody>
      </p:sp>
    </p:spTree>
    <p:extLst>
      <p:ext uri="{BB962C8B-B14F-4D97-AF65-F5344CB8AC3E}">
        <p14:creationId xmlns:p14="http://schemas.microsoft.com/office/powerpoint/2010/main" val="13452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462B-1D51-C4F3-CE7A-28801A92DF19}"/>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D425E969-5B86-AF5D-CBB3-FCEA70159D00}"/>
              </a:ext>
            </a:extLst>
          </p:cNvPr>
          <p:cNvSpPr>
            <a:spLocks noGrp="1"/>
          </p:cNvSpPr>
          <p:nvPr>
            <p:ph idx="1"/>
          </p:nvPr>
        </p:nvSpPr>
        <p:spPr/>
        <p:txBody>
          <a:bodyPr/>
          <a:lstStyle/>
          <a:p>
            <a:r>
              <a:rPr lang="en-US" b="1" i="0" dirty="0">
                <a:solidFill>
                  <a:srgbClr val="273239"/>
                </a:solidFill>
                <a:effectLst/>
                <a:latin typeface="Nunito" panose="020F0502020204030204" pitchFamily="2" charset="0"/>
              </a:rPr>
              <a:t>Python Functions</a:t>
            </a:r>
            <a:r>
              <a:rPr lang="en-US" b="0" i="0" dirty="0">
                <a:solidFill>
                  <a:srgbClr val="273239"/>
                </a:solidFill>
                <a:effectLst/>
                <a:latin typeface="Nunito" panose="020F0502020204030204" pitchFamily="2" charset="0"/>
              </a:rPr>
              <a:t> is a block of statements that return the specific task.</a:t>
            </a:r>
          </a:p>
          <a:p>
            <a:r>
              <a:rPr lang="en-IN" b="0" i="0" dirty="0">
                <a:solidFill>
                  <a:srgbClr val="273239"/>
                </a:solidFill>
                <a:effectLst/>
                <a:latin typeface="Nunito" pitchFamily="2" charset="0"/>
              </a:rPr>
              <a:t>Increase Code Readability</a:t>
            </a:r>
            <a:endParaRPr lang="en-US" dirty="0">
              <a:solidFill>
                <a:srgbClr val="273239"/>
              </a:solidFill>
              <a:latin typeface="Nunito" panose="020F0502020204030204" pitchFamily="2" charset="0"/>
            </a:endParaRPr>
          </a:p>
          <a:p>
            <a:r>
              <a:rPr lang="en-IN" b="0" i="0" dirty="0">
                <a:solidFill>
                  <a:srgbClr val="273239"/>
                </a:solidFill>
                <a:effectLst/>
                <a:latin typeface="Nunito" pitchFamily="2" charset="0"/>
              </a:rPr>
              <a:t>Increase Code Reusability</a:t>
            </a:r>
          </a:p>
          <a:p>
            <a:endParaRPr lang="en-IN" dirty="0"/>
          </a:p>
        </p:txBody>
      </p:sp>
      <p:sp>
        <p:nvSpPr>
          <p:cNvPr id="5" name="Slide Number Placeholder 4">
            <a:extLst>
              <a:ext uri="{FF2B5EF4-FFF2-40B4-BE49-F238E27FC236}">
                <a16:creationId xmlns:a16="http://schemas.microsoft.com/office/drawing/2014/main" id="{9B494FD8-DAAA-A8C1-535F-055C1811B6EB}"/>
              </a:ext>
            </a:extLst>
          </p:cNvPr>
          <p:cNvSpPr>
            <a:spLocks noGrp="1"/>
          </p:cNvSpPr>
          <p:nvPr>
            <p:ph type="sldNum" sz="quarter" idx="12"/>
          </p:nvPr>
        </p:nvSpPr>
        <p:spPr/>
        <p:txBody>
          <a:bodyPr/>
          <a:lstStyle/>
          <a:p>
            <a:fld id="{96B25217-7B33-4CF6-9B9E-82FF272E23C8}" type="slidenum">
              <a:rPr lang="en-IN" smtClean="0"/>
              <a:t>23</a:t>
            </a:fld>
            <a:endParaRPr lang="en-IN"/>
          </a:p>
        </p:txBody>
      </p:sp>
    </p:spTree>
    <p:extLst>
      <p:ext uri="{BB962C8B-B14F-4D97-AF65-F5344CB8AC3E}">
        <p14:creationId xmlns:p14="http://schemas.microsoft.com/office/powerpoint/2010/main" val="1926608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Python Working With Functions - learnBATTA">
            <a:extLst>
              <a:ext uri="{FF2B5EF4-FFF2-40B4-BE49-F238E27FC236}">
                <a16:creationId xmlns:a16="http://schemas.microsoft.com/office/drawing/2014/main" id="{F6BA14CC-CC67-743B-BF4E-76017B8E0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45" y="814313"/>
            <a:ext cx="7677733" cy="49304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85EC7C1-017C-34F5-BF1B-3740149975E9}"/>
              </a:ext>
            </a:extLst>
          </p:cNvPr>
          <p:cNvSpPr/>
          <p:nvPr/>
        </p:nvSpPr>
        <p:spPr>
          <a:xfrm>
            <a:off x="7053943" y="1884784"/>
            <a:ext cx="326571" cy="15442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1C8E4227-DA48-EC5C-35D2-25906FB6B9AA}"/>
              </a:ext>
            </a:extLst>
          </p:cNvPr>
          <p:cNvSpPr>
            <a:spLocks noGrp="1"/>
          </p:cNvSpPr>
          <p:nvPr>
            <p:ph type="sldNum" sz="quarter" idx="12"/>
          </p:nvPr>
        </p:nvSpPr>
        <p:spPr/>
        <p:txBody>
          <a:bodyPr/>
          <a:lstStyle/>
          <a:p>
            <a:fld id="{96B25217-7B33-4CF6-9B9E-82FF272E23C8}" type="slidenum">
              <a:rPr lang="en-IN" smtClean="0"/>
              <a:t>24</a:t>
            </a:fld>
            <a:endParaRPr lang="en-IN"/>
          </a:p>
        </p:txBody>
      </p:sp>
    </p:spTree>
    <p:extLst>
      <p:ext uri="{BB962C8B-B14F-4D97-AF65-F5344CB8AC3E}">
        <p14:creationId xmlns:p14="http://schemas.microsoft.com/office/powerpoint/2010/main" val="3631776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Call a Function in Python? - Scaler Topics">
            <a:extLst>
              <a:ext uri="{FF2B5EF4-FFF2-40B4-BE49-F238E27FC236}">
                <a16:creationId xmlns:a16="http://schemas.microsoft.com/office/drawing/2014/main" id="{F337CCFF-8764-4D5C-8EB7-DA2E9026E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968" y="1442297"/>
            <a:ext cx="4803127" cy="4433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ython Function Arguments">
            <a:extLst>
              <a:ext uri="{FF2B5EF4-FFF2-40B4-BE49-F238E27FC236}">
                <a16:creationId xmlns:a16="http://schemas.microsoft.com/office/drawing/2014/main" id="{D8A4CFB9-9FC2-7D02-80C4-D507ED995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048" y="1268479"/>
            <a:ext cx="4377777" cy="336883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68F256A-ED66-441A-1EB9-BDDD8059A966}"/>
              </a:ext>
            </a:extLst>
          </p:cNvPr>
          <p:cNvSpPr>
            <a:spLocks noGrp="1"/>
          </p:cNvSpPr>
          <p:nvPr>
            <p:ph type="sldNum" sz="quarter" idx="12"/>
          </p:nvPr>
        </p:nvSpPr>
        <p:spPr/>
        <p:txBody>
          <a:bodyPr/>
          <a:lstStyle/>
          <a:p>
            <a:fld id="{96B25217-7B33-4CF6-9B9E-82FF272E23C8}" type="slidenum">
              <a:rPr lang="en-IN" smtClean="0"/>
              <a:t>25</a:t>
            </a:fld>
            <a:endParaRPr lang="en-IN"/>
          </a:p>
        </p:txBody>
      </p:sp>
    </p:spTree>
    <p:extLst>
      <p:ext uri="{BB962C8B-B14F-4D97-AF65-F5344CB8AC3E}">
        <p14:creationId xmlns:p14="http://schemas.microsoft.com/office/powerpoint/2010/main" val="4061795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59C0A-4678-A658-9914-DF73AF72B3D2}"/>
              </a:ext>
            </a:extLst>
          </p:cNvPr>
          <p:cNvSpPr>
            <a:spLocks noGrp="1"/>
          </p:cNvSpPr>
          <p:nvPr>
            <p:ph type="title"/>
          </p:nvPr>
        </p:nvSpPr>
        <p:spPr/>
        <p:txBody>
          <a:bodyPr/>
          <a:lstStyle/>
          <a:p>
            <a:r>
              <a:rPr lang="en-US" dirty="0"/>
              <a:t>Python Built functions</a:t>
            </a:r>
            <a:endParaRPr lang="en-IN" dirty="0"/>
          </a:p>
        </p:txBody>
      </p:sp>
      <p:sp>
        <p:nvSpPr>
          <p:cNvPr id="3" name="Content Placeholder 2">
            <a:extLst>
              <a:ext uri="{FF2B5EF4-FFF2-40B4-BE49-F238E27FC236}">
                <a16:creationId xmlns:a16="http://schemas.microsoft.com/office/drawing/2014/main" id="{043965CF-8450-D646-6DFF-4972E6CACC32}"/>
              </a:ext>
            </a:extLst>
          </p:cNvPr>
          <p:cNvSpPr>
            <a:spLocks noGrp="1"/>
          </p:cNvSpPr>
          <p:nvPr>
            <p:ph idx="1"/>
          </p:nvPr>
        </p:nvSpPr>
        <p:spPr/>
        <p:txBody>
          <a:bodyPr/>
          <a:lstStyle/>
          <a:p>
            <a:pPr marL="457200" indent="-457200">
              <a:buFont typeface="+mj-lt"/>
              <a:buAutoNum type="arabicPeriod"/>
            </a:pPr>
            <a:r>
              <a:rPr lang="en-US" dirty="0"/>
              <a:t>Numeric Functions/ Mathematical Functions</a:t>
            </a:r>
          </a:p>
          <a:p>
            <a:pPr marL="749808" lvl="1" indent="-457200">
              <a:buFont typeface="+mj-lt"/>
              <a:buAutoNum type="arabicPeriod"/>
            </a:pPr>
            <a:r>
              <a:rPr lang="en-US" dirty="0"/>
              <a:t>abs()</a:t>
            </a:r>
            <a:r>
              <a:rPr lang="en-US" dirty="0">
                <a:sym typeface="Wingdings" panose="05000000000000000000" pitchFamily="2" charset="2"/>
              </a:rPr>
              <a:t>  </a:t>
            </a:r>
            <a:r>
              <a:rPr lang="en-US" b="0" i="0" dirty="0">
                <a:solidFill>
                  <a:srgbClr val="000000"/>
                </a:solidFill>
                <a:effectLst/>
                <a:latin typeface="Verdana" panose="020B0604030504040204" pitchFamily="34" charset="0"/>
              </a:rPr>
              <a:t>Returns the absolute value of a number</a:t>
            </a:r>
          </a:p>
          <a:p>
            <a:pPr marL="749808" lvl="1" indent="-457200">
              <a:buFont typeface="+mj-lt"/>
              <a:buAutoNum type="arabicPeriod"/>
            </a:pPr>
            <a:r>
              <a:rPr lang="en-US" dirty="0">
                <a:solidFill>
                  <a:srgbClr val="000000"/>
                </a:solidFill>
                <a:latin typeface="Verdana" panose="020B0604030504040204" pitchFamily="34" charset="0"/>
              </a:rPr>
              <a:t>ceil()</a:t>
            </a:r>
            <a:r>
              <a:rPr lang="en-US" dirty="0">
                <a:solidFill>
                  <a:srgbClr val="000000"/>
                </a:solidFill>
                <a:latin typeface="Verdana" panose="020B0604030504040204" pitchFamily="34" charset="0"/>
                <a:sym typeface="Wingdings" panose="05000000000000000000" pitchFamily="2" charset="2"/>
              </a:rPr>
              <a:t> Return round up higher value</a:t>
            </a:r>
          </a:p>
          <a:p>
            <a:pPr marL="749808" lvl="1" indent="-457200">
              <a:buFont typeface="+mj-lt"/>
              <a:buAutoNum type="arabicPeriod"/>
            </a:pPr>
            <a:r>
              <a:rPr lang="en-US" dirty="0">
                <a:solidFill>
                  <a:srgbClr val="000000"/>
                </a:solidFill>
                <a:latin typeface="Verdana" panose="020B0604030504040204" pitchFamily="34" charset="0"/>
                <a:sym typeface="Wingdings" panose="05000000000000000000" pitchFamily="2" charset="2"/>
              </a:rPr>
              <a:t>floor() Return round down lower value</a:t>
            </a:r>
          </a:p>
          <a:p>
            <a:pPr marL="749808" lvl="1" indent="-457200">
              <a:buFont typeface="+mj-lt"/>
              <a:buAutoNum type="arabicPeriod"/>
            </a:pPr>
            <a:r>
              <a:rPr lang="en-US" dirty="0">
                <a:solidFill>
                  <a:srgbClr val="000000"/>
                </a:solidFill>
                <a:latin typeface="Verdana" panose="020B0604030504040204" pitchFamily="34" charset="0"/>
                <a:sym typeface="Wingdings" panose="05000000000000000000" pitchFamily="2" charset="2"/>
              </a:rPr>
              <a:t>round() Round the decimal values</a:t>
            </a:r>
            <a:endParaRPr lang="en-US" dirty="0"/>
          </a:p>
          <a:p>
            <a:pPr marL="457200" indent="-457200">
              <a:buFont typeface="+mj-lt"/>
              <a:buAutoNum type="arabicPeriod"/>
            </a:pPr>
            <a:r>
              <a:rPr lang="en-US" dirty="0"/>
              <a:t>String Functions</a:t>
            </a:r>
          </a:p>
          <a:p>
            <a:pPr marL="457200" indent="-457200">
              <a:buFont typeface="+mj-lt"/>
              <a:buAutoNum type="arabicPeriod"/>
            </a:pPr>
            <a:r>
              <a:rPr lang="en-US" dirty="0"/>
              <a:t>Statistical Functions</a:t>
            </a:r>
          </a:p>
          <a:p>
            <a:pPr marL="749808" lvl="1" indent="-457200">
              <a:buFont typeface="+mj-lt"/>
              <a:buAutoNum type="arabicPeriod"/>
            </a:pPr>
            <a:r>
              <a:rPr lang="en-US" dirty="0"/>
              <a:t>Min()</a:t>
            </a:r>
            <a:r>
              <a:rPr lang="en-US" dirty="0">
                <a:sym typeface="Wingdings" panose="05000000000000000000" pitchFamily="2" charset="2"/>
              </a:rPr>
              <a:t> Return minimum value</a:t>
            </a:r>
          </a:p>
          <a:p>
            <a:pPr marL="749808" lvl="1" indent="-457200">
              <a:buFont typeface="+mj-lt"/>
              <a:buAutoNum type="arabicPeriod"/>
            </a:pPr>
            <a:r>
              <a:rPr lang="en-US" dirty="0">
                <a:sym typeface="Wingdings" panose="05000000000000000000" pitchFamily="2" charset="2"/>
              </a:rPr>
              <a:t>Max() Return maximum value</a:t>
            </a:r>
          </a:p>
          <a:p>
            <a:pPr marL="749808" lvl="1" indent="-457200">
              <a:buFont typeface="+mj-lt"/>
              <a:buAutoNum type="arabicPeriod"/>
            </a:pPr>
            <a:r>
              <a:rPr lang="en-US">
                <a:sym typeface="Wingdings" panose="05000000000000000000" pitchFamily="2" charset="2"/>
              </a:rPr>
              <a:t>Sum()</a:t>
            </a:r>
            <a:endParaRPr lang="en-IN" dirty="0"/>
          </a:p>
        </p:txBody>
      </p:sp>
      <p:sp>
        <p:nvSpPr>
          <p:cNvPr id="5" name="Slide Number Placeholder 4">
            <a:extLst>
              <a:ext uri="{FF2B5EF4-FFF2-40B4-BE49-F238E27FC236}">
                <a16:creationId xmlns:a16="http://schemas.microsoft.com/office/drawing/2014/main" id="{BC6F7984-398C-834B-71BE-02E05B89F748}"/>
              </a:ext>
            </a:extLst>
          </p:cNvPr>
          <p:cNvSpPr>
            <a:spLocks noGrp="1"/>
          </p:cNvSpPr>
          <p:nvPr>
            <p:ph type="sldNum" sz="quarter" idx="12"/>
          </p:nvPr>
        </p:nvSpPr>
        <p:spPr/>
        <p:txBody>
          <a:bodyPr/>
          <a:lstStyle/>
          <a:p>
            <a:fld id="{96B25217-7B33-4CF6-9B9E-82FF272E23C8}" type="slidenum">
              <a:rPr lang="en-IN" smtClean="0"/>
              <a:t>26</a:t>
            </a:fld>
            <a:endParaRPr lang="en-IN"/>
          </a:p>
        </p:txBody>
      </p:sp>
    </p:spTree>
    <p:extLst>
      <p:ext uri="{BB962C8B-B14F-4D97-AF65-F5344CB8AC3E}">
        <p14:creationId xmlns:p14="http://schemas.microsoft.com/office/powerpoint/2010/main" val="2252397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3560-F392-545F-3DA5-92D9AF4B9359}"/>
              </a:ext>
            </a:extLst>
          </p:cNvPr>
          <p:cNvSpPr>
            <a:spLocks noGrp="1"/>
          </p:cNvSpPr>
          <p:nvPr>
            <p:ph type="title"/>
          </p:nvPr>
        </p:nvSpPr>
        <p:spPr/>
        <p:txBody>
          <a:bodyPr/>
          <a:lstStyle/>
          <a:p>
            <a:r>
              <a:rPr lang="en-IN" dirty="0"/>
              <a:t>GitHub</a:t>
            </a:r>
          </a:p>
        </p:txBody>
      </p:sp>
      <p:pic>
        <p:nvPicPr>
          <p:cNvPr id="1026" name="Picture 2" descr="What is GitHub And How To Use It? [Updated]">
            <a:extLst>
              <a:ext uri="{FF2B5EF4-FFF2-40B4-BE49-F238E27FC236}">
                <a16:creationId xmlns:a16="http://schemas.microsoft.com/office/drawing/2014/main" id="{3CA569F8-B7D7-7BD6-F55B-B393DB072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899" y="1950068"/>
            <a:ext cx="5661738" cy="3170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C8076A-1E66-C00B-EB29-D75BDB640575}"/>
              </a:ext>
            </a:extLst>
          </p:cNvPr>
          <p:cNvSpPr/>
          <p:nvPr/>
        </p:nvSpPr>
        <p:spPr>
          <a:xfrm>
            <a:off x="1623527" y="2248678"/>
            <a:ext cx="1110342" cy="2425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lide Number Placeholder 4">
            <a:extLst>
              <a:ext uri="{FF2B5EF4-FFF2-40B4-BE49-F238E27FC236}">
                <a16:creationId xmlns:a16="http://schemas.microsoft.com/office/drawing/2014/main" id="{60F4B76C-BAC4-53E6-26AA-61A8587A0BB1}"/>
              </a:ext>
            </a:extLst>
          </p:cNvPr>
          <p:cNvSpPr>
            <a:spLocks noGrp="1"/>
          </p:cNvSpPr>
          <p:nvPr>
            <p:ph type="sldNum" sz="quarter" idx="12"/>
          </p:nvPr>
        </p:nvSpPr>
        <p:spPr/>
        <p:txBody>
          <a:bodyPr/>
          <a:lstStyle/>
          <a:p>
            <a:fld id="{96B25217-7B33-4CF6-9B9E-82FF272E23C8}" type="slidenum">
              <a:rPr lang="en-IN" smtClean="0"/>
              <a:t>27</a:t>
            </a:fld>
            <a:endParaRPr lang="en-IN"/>
          </a:p>
        </p:txBody>
      </p:sp>
    </p:spTree>
    <p:extLst>
      <p:ext uri="{BB962C8B-B14F-4D97-AF65-F5344CB8AC3E}">
        <p14:creationId xmlns:p14="http://schemas.microsoft.com/office/powerpoint/2010/main" val="190866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Version Control system: Enhancing Collaboration and Efficiency🌈 | by  Sowmiya Shankar | Medium">
            <a:extLst>
              <a:ext uri="{FF2B5EF4-FFF2-40B4-BE49-F238E27FC236}">
                <a16:creationId xmlns:a16="http://schemas.microsoft.com/office/drawing/2014/main" id="{6EC61241-888D-80B2-EFAC-2CDD4F902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DEB4600-620F-AEF2-CECD-31CCEC7BAF00}"/>
              </a:ext>
            </a:extLst>
          </p:cNvPr>
          <p:cNvSpPr/>
          <p:nvPr/>
        </p:nvSpPr>
        <p:spPr>
          <a:xfrm>
            <a:off x="7240555" y="5495731"/>
            <a:ext cx="4366727" cy="1194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2" name="Footer Placeholder 1">
            <a:extLst>
              <a:ext uri="{FF2B5EF4-FFF2-40B4-BE49-F238E27FC236}">
                <a16:creationId xmlns:a16="http://schemas.microsoft.com/office/drawing/2014/main" id="{D6335586-4D1B-1C56-D753-99855A780333}"/>
              </a:ext>
            </a:extLst>
          </p:cNvPr>
          <p:cNvSpPr>
            <a:spLocks noGrp="1"/>
          </p:cNvSpPr>
          <p:nvPr>
            <p:ph type="ftr" sz="quarter" idx="11"/>
          </p:nvPr>
        </p:nvSpPr>
        <p:spPr/>
        <p:txBody>
          <a:bodyPr/>
          <a:lstStyle/>
          <a:p>
            <a:r>
              <a:rPr lang="en-US"/>
              <a:t>VHS Career Training Pvt.Ltd</a:t>
            </a:r>
            <a:endParaRPr lang="en-IN"/>
          </a:p>
        </p:txBody>
      </p:sp>
      <p:sp>
        <p:nvSpPr>
          <p:cNvPr id="4" name="Slide Number Placeholder 3">
            <a:extLst>
              <a:ext uri="{FF2B5EF4-FFF2-40B4-BE49-F238E27FC236}">
                <a16:creationId xmlns:a16="http://schemas.microsoft.com/office/drawing/2014/main" id="{29A8721A-B1A1-01FA-A14E-6CD6CEA7CAB9}"/>
              </a:ext>
            </a:extLst>
          </p:cNvPr>
          <p:cNvSpPr>
            <a:spLocks noGrp="1"/>
          </p:cNvSpPr>
          <p:nvPr>
            <p:ph type="sldNum" sz="quarter" idx="12"/>
          </p:nvPr>
        </p:nvSpPr>
        <p:spPr/>
        <p:txBody>
          <a:bodyPr/>
          <a:lstStyle/>
          <a:p>
            <a:fld id="{96B25217-7B33-4CF6-9B9E-82FF272E23C8}" type="slidenum">
              <a:rPr lang="en-IN" smtClean="0"/>
              <a:t>28</a:t>
            </a:fld>
            <a:endParaRPr lang="en-IN"/>
          </a:p>
        </p:txBody>
      </p:sp>
    </p:spTree>
    <p:extLst>
      <p:ext uri="{BB962C8B-B14F-4D97-AF65-F5344CB8AC3E}">
        <p14:creationId xmlns:p14="http://schemas.microsoft.com/office/powerpoint/2010/main" val="2761770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Version Control System - Different Models and Software">
            <a:extLst>
              <a:ext uri="{FF2B5EF4-FFF2-40B4-BE49-F238E27FC236}">
                <a16:creationId xmlns:a16="http://schemas.microsoft.com/office/drawing/2014/main" id="{0793E64F-4D81-B61F-6173-B57205355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3288"/>
            <a:ext cx="12192000" cy="50514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61AFA9C-298A-315E-0DDC-A104B3B6EA14}"/>
              </a:ext>
            </a:extLst>
          </p:cNvPr>
          <p:cNvSpPr>
            <a:spLocks noGrp="1"/>
          </p:cNvSpPr>
          <p:nvPr>
            <p:ph type="sldNum" sz="quarter" idx="12"/>
          </p:nvPr>
        </p:nvSpPr>
        <p:spPr/>
        <p:txBody>
          <a:bodyPr/>
          <a:lstStyle/>
          <a:p>
            <a:fld id="{96B25217-7B33-4CF6-9B9E-82FF272E23C8}" type="slidenum">
              <a:rPr lang="en-IN" smtClean="0"/>
              <a:t>29</a:t>
            </a:fld>
            <a:endParaRPr lang="en-IN"/>
          </a:p>
        </p:txBody>
      </p:sp>
    </p:spTree>
    <p:extLst>
      <p:ext uri="{BB962C8B-B14F-4D97-AF65-F5344CB8AC3E}">
        <p14:creationId xmlns:p14="http://schemas.microsoft.com/office/powerpoint/2010/main" val="2869604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is-python-presentation.pptx">
            <a:extLst>
              <a:ext uri="{FF2B5EF4-FFF2-40B4-BE49-F238E27FC236}">
                <a16:creationId xmlns:a16="http://schemas.microsoft.com/office/drawing/2014/main" id="{ABAD7334-7DE0-FF0F-A059-2C138E05B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780" y="1087308"/>
            <a:ext cx="8326016" cy="468338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CA2B595-A266-959A-9E84-C6E9242B4B36}"/>
              </a:ext>
            </a:extLst>
          </p:cNvPr>
          <p:cNvSpPr>
            <a:spLocks noGrp="1"/>
          </p:cNvSpPr>
          <p:nvPr>
            <p:ph type="sldNum" sz="quarter" idx="12"/>
          </p:nvPr>
        </p:nvSpPr>
        <p:spPr/>
        <p:txBody>
          <a:bodyPr/>
          <a:lstStyle/>
          <a:p>
            <a:fld id="{96B25217-7B33-4CF6-9B9E-82FF272E23C8}" type="slidenum">
              <a:rPr lang="en-IN" smtClean="0"/>
              <a:t>3</a:t>
            </a:fld>
            <a:endParaRPr lang="en-IN"/>
          </a:p>
        </p:txBody>
      </p:sp>
    </p:spTree>
    <p:extLst>
      <p:ext uri="{BB962C8B-B14F-4D97-AF65-F5344CB8AC3E}">
        <p14:creationId xmlns:p14="http://schemas.microsoft.com/office/powerpoint/2010/main" val="3540662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Basics of Software Version Control | Smartsheet">
            <a:extLst>
              <a:ext uri="{FF2B5EF4-FFF2-40B4-BE49-F238E27FC236}">
                <a16:creationId xmlns:a16="http://schemas.microsoft.com/office/drawing/2014/main" id="{2B6BE8D2-3912-2557-DED6-6941F11EF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090" y="105650"/>
            <a:ext cx="7620000" cy="61055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48A63E3-D8AD-B8F5-629E-93BB766397CE}"/>
              </a:ext>
            </a:extLst>
          </p:cNvPr>
          <p:cNvSpPr>
            <a:spLocks noGrp="1"/>
          </p:cNvSpPr>
          <p:nvPr>
            <p:ph type="sldNum" sz="quarter" idx="12"/>
          </p:nvPr>
        </p:nvSpPr>
        <p:spPr/>
        <p:txBody>
          <a:bodyPr/>
          <a:lstStyle/>
          <a:p>
            <a:fld id="{96B25217-7B33-4CF6-9B9E-82FF272E23C8}" type="slidenum">
              <a:rPr lang="en-IN" smtClean="0"/>
              <a:t>30</a:t>
            </a:fld>
            <a:endParaRPr lang="en-IN"/>
          </a:p>
        </p:txBody>
      </p:sp>
    </p:spTree>
    <p:extLst>
      <p:ext uri="{BB962C8B-B14F-4D97-AF65-F5344CB8AC3E}">
        <p14:creationId xmlns:p14="http://schemas.microsoft.com/office/powerpoint/2010/main" val="949544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Version Control Systems - GeeksforGeeks">
            <a:extLst>
              <a:ext uri="{FF2B5EF4-FFF2-40B4-BE49-F238E27FC236}">
                <a16:creationId xmlns:a16="http://schemas.microsoft.com/office/drawing/2014/main" id="{E7F13B71-1EF9-6A77-00AA-440791BBA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563" y="1166813"/>
            <a:ext cx="7000875" cy="45243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8B077D-441A-6FD7-EDAD-5A7B2CB54294}"/>
              </a:ext>
            </a:extLst>
          </p:cNvPr>
          <p:cNvSpPr>
            <a:spLocks noGrp="1"/>
          </p:cNvSpPr>
          <p:nvPr>
            <p:ph type="sldNum" sz="quarter" idx="12"/>
          </p:nvPr>
        </p:nvSpPr>
        <p:spPr/>
        <p:txBody>
          <a:bodyPr/>
          <a:lstStyle/>
          <a:p>
            <a:fld id="{96B25217-7B33-4CF6-9B9E-82FF272E23C8}" type="slidenum">
              <a:rPr lang="en-IN" smtClean="0"/>
              <a:t>31</a:t>
            </a:fld>
            <a:endParaRPr lang="en-IN"/>
          </a:p>
        </p:txBody>
      </p:sp>
    </p:spTree>
    <p:extLst>
      <p:ext uri="{BB962C8B-B14F-4D97-AF65-F5344CB8AC3E}">
        <p14:creationId xmlns:p14="http://schemas.microsoft.com/office/powerpoint/2010/main" val="3107504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to Write A Security Pattern - Source Code Management">
            <a:extLst>
              <a:ext uri="{FF2B5EF4-FFF2-40B4-BE49-F238E27FC236}">
                <a16:creationId xmlns:a16="http://schemas.microsoft.com/office/drawing/2014/main" id="{27061094-2E68-B729-35EB-21039E42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551" y="1077394"/>
            <a:ext cx="4895823" cy="21043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it Version Control System - javatpoint">
            <a:extLst>
              <a:ext uri="{FF2B5EF4-FFF2-40B4-BE49-F238E27FC236}">
                <a16:creationId xmlns:a16="http://schemas.microsoft.com/office/drawing/2014/main" id="{21805C3B-B0A9-435D-6E6D-D97127259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775" y="1226004"/>
            <a:ext cx="3714750" cy="404579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17A49CA-FB15-B112-1C00-27DA2C0D269A}"/>
              </a:ext>
            </a:extLst>
          </p:cNvPr>
          <p:cNvSpPr>
            <a:spLocks noGrp="1"/>
          </p:cNvSpPr>
          <p:nvPr>
            <p:ph type="sldNum" sz="quarter" idx="12"/>
          </p:nvPr>
        </p:nvSpPr>
        <p:spPr/>
        <p:txBody>
          <a:bodyPr/>
          <a:lstStyle/>
          <a:p>
            <a:fld id="{96B25217-7B33-4CF6-9B9E-82FF272E23C8}" type="slidenum">
              <a:rPr lang="en-IN" smtClean="0"/>
              <a:t>32</a:t>
            </a:fld>
            <a:endParaRPr lang="en-IN"/>
          </a:p>
        </p:txBody>
      </p:sp>
    </p:spTree>
    <p:extLst>
      <p:ext uri="{BB962C8B-B14F-4D97-AF65-F5344CB8AC3E}">
        <p14:creationId xmlns:p14="http://schemas.microsoft.com/office/powerpoint/2010/main" val="2883405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ntroduction to Version Control Systems - Digital Varys">
            <a:extLst>
              <a:ext uri="{FF2B5EF4-FFF2-40B4-BE49-F238E27FC236}">
                <a16:creationId xmlns:a16="http://schemas.microsoft.com/office/drawing/2014/main" id="{123EE61C-9917-5FD0-3374-1A5753534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413" y="385763"/>
            <a:ext cx="9401175" cy="60864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84035F6-DCE8-C952-FB26-475AE7F29AE1}"/>
              </a:ext>
            </a:extLst>
          </p:cNvPr>
          <p:cNvSpPr>
            <a:spLocks noGrp="1"/>
          </p:cNvSpPr>
          <p:nvPr>
            <p:ph type="sldNum" sz="quarter" idx="12"/>
          </p:nvPr>
        </p:nvSpPr>
        <p:spPr/>
        <p:txBody>
          <a:bodyPr/>
          <a:lstStyle/>
          <a:p>
            <a:fld id="{96B25217-7B33-4CF6-9B9E-82FF272E23C8}" type="slidenum">
              <a:rPr lang="en-IN" smtClean="0"/>
              <a:t>33</a:t>
            </a:fld>
            <a:endParaRPr lang="en-IN"/>
          </a:p>
        </p:txBody>
      </p:sp>
    </p:spTree>
    <p:extLst>
      <p:ext uri="{BB962C8B-B14F-4D97-AF65-F5344CB8AC3E}">
        <p14:creationId xmlns:p14="http://schemas.microsoft.com/office/powerpoint/2010/main" val="4250855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verything You Need to Know About Version Control">
            <a:extLst>
              <a:ext uri="{FF2B5EF4-FFF2-40B4-BE49-F238E27FC236}">
                <a16:creationId xmlns:a16="http://schemas.microsoft.com/office/drawing/2014/main" id="{C2340D12-5BE1-D8E1-2ADF-C7AC05B20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25694E-85D6-F932-5CBA-3D4036E44AB4}"/>
              </a:ext>
            </a:extLst>
          </p:cNvPr>
          <p:cNvSpPr/>
          <p:nvPr/>
        </p:nvSpPr>
        <p:spPr>
          <a:xfrm>
            <a:off x="7427167" y="279918"/>
            <a:ext cx="1800809" cy="419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46C6C01C-0759-B784-7CEF-39D68C0D7EFA}"/>
              </a:ext>
            </a:extLst>
          </p:cNvPr>
          <p:cNvSpPr>
            <a:spLocks noGrp="1"/>
          </p:cNvSpPr>
          <p:nvPr>
            <p:ph type="ftr" sz="quarter" idx="11"/>
          </p:nvPr>
        </p:nvSpPr>
        <p:spPr/>
        <p:txBody>
          <a:bodyPr/>
          <a:lstStyle/>
          <a:p>
            <a:r>
              <a:rPr lang="en-US"/>
              <a:t>VHS Career Training Pvt.Ltd</a:t>
            </a:r>
            <a:endParaRPr lang="en-IN"/>
          </a:p>
        </p:txBody>
      </p:sp>
      <p:sp>
        <p:nvSpPr>
          <p:cNvPr id="4" name="Slide Number Placeholder 3">
            <a:extLst>
              <a:ext uri="{FF2B5EF4-FFF2-40B4-BE49-F238E27FC236}">
                <a16:creationId xmlns:a16="http://schemas.microsoft.com/office/drawing/2014/main" id="{D00A7FB9-04EF-E899-44D8-FA61560725AF}"/>
              </a:ext>
            </a:extLst>
          </p:cNvPr>
          <p:cNvSpPr>
            <a:spLocks noGrp="1"/>
          </p:cNvSpPr>
          <p:nvPr>
            <p:ph type="sldNum" sz="quarter" idx="12"/>
          </p:nvPr>
        </p:nvSpPr>
        <p:spPr/>
        <p:txBody>
          <a:bodyPr/>
          <a:lstStyle/>
          <a:p>
            <a:fld id="{96B25217-7B33-4CF6-9B9E-82FF272E23C8}" type="slidenum">
              <a:rPr lang="en-IN" smtClean="0"/>
              <a:t>34</a:t>
            </a:fld>
            <a:endParaRPr lang="en-IN"/>
          </a:p>
        </p:txBody>
      </p:sp>
    </p:spTree>
    <p:extLst>
      <p:ext uri="{BB962C8B-B14F-4D97-AF65-F5344CB8AC3E}">
        <p14:creationId xmlns:p14="http://schemas.microsoft.com/office/powerpoint/2010/main" val="3711438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 merge Strategies &amp; Options that you don't need to know | by David  Mosyan | Medium">
            <a:extLst>
              <a:ext uri="{FF2B5EF4-FFF2-40B4-BE49-F238E27FC236}">
                <a16:creationId xmlns:a16="http://schemas.microsoft.com/office/drawing/2014/main" id="{266A327B-BFD6-7996-AB87-759969A73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563" y="0"/>
            <a:ext cx="8269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45BD84E-FA56-E78F-8AB7-7B44D67C6728}"/>
              </a:ext>
            </a:extLst>
          </p:cNvPr>
          <p:cNvSpPr>
            <a:spLocks noGrp="1"/>
          </p:cNvSpPr>
          <p:nvPr>
            <p:ph type="ftr" sz="quarter" idx="11"/>
          </p:nvPr>
        </p:nvSpPr>
        <p:spPr/>
        <p:txBody>
          <a:bodyPr/>
          <a:lstStyle/>
          <a:p>
            <a:r>
              <a:rPr lang="en-US"/>
              <a:t>VHS Career Training Pvt.Ltd</a:t>
            </a:r>
            <a:endParaRPr lang="en-IN"/>
          </a:p>
        </p:txBody>
      </p:sp>
      <p:sp>
        <p:nvSpPr>
          <p:cNvPr id="3" name="Slide Number Placeholder 2">
            <a:extLst>
              <a:ext uri="{FF2B5EF4-FFF2-40B4-BE49-F238E27FC236}">
                <a16:creationId xmlns:a16="http://schemas.microsoft.com/office/drawing/2014/main" id="{311B057D-90D5-B358-2E70-8F12515F914F}"/>
              </a:ext>
            </a:extLst>
          </p:cNvPr>
          <p:cNvSpPr>
            <a:spLocks noGrp="1"/>
          </p:cNvSpPr>
          <p:nvPr>
            <p:ph type="sldNum" sz="quarter" idx="12"/>
          </p:nvPr>
        </p:nvSpPr>
        <p:spPr/>
        <p:txBody>
          <a:bodyPr/>
          <a:lstStyle/>
          <a:p>
            <a:fld id="{96B25217-7B33-4CF6-9B9E-82FF272E23C8}" type="slidenum">
              <a:rPr lang="en-IN" smtClean="0"/>
              <a:t>35</a:t>
            </a:fld>
            <a:endParaRPr lang="en-IN"/>
          </a:p>
        </p:txBody>
      </p:sp>
    </p:spTree>
    <p:extLst>
      <p:ext uri="{BB962C8B-B14F-4D97-AF65-F5344CB8AC3E}">
        <p14:creationId xmlns:p14="http://schemas.microsoft.com/office/powerpoint/2010/main" val="2607046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troduction-to-git-and-github-ebook/ebook/en/content/018-git-merge.md at  main · bobbyiliev/introduction-to-git-and-github-ebook · GitHub">
            <a:extLst>
              <a:ext uri="{FF2B5EF4-FFF2-40B4-BE49-F238E27FC236}">
                <a16:creationId xmlns:a16="http://schemas.microsoft.com/office/drawing/2014/main" id="{2CAF70A6-6CA3-DFB5-FFC4-78D1CE45F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252413"/>
            <a:ext cx="8915400" cy="63531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28918EA-C03C-FEE6-1193-F5C4F0488C49}"/>
              </a:ext>
            </a:extLst>
          </p:cNvPr>
          <p:cNvSpPr>
            <a:spLocks noGrp="1"/>
          </p:cNvSpPr>
          <p:nvPr>
            <p:ph type="sldNum" sz="quarter" idx="12"/>
          </p:nvPr>
        </p:nvSpPr>
        <p:spPr/>
        <p:txBody>
          <a:bodyPr/>
          <a:lstStyle/>
          <a:p>
            <a:fld id="{96B25217-7B33-4CF6-9B9E-82FF272E23C8}" type="slidenum">
              <a:rPr lang="en-IN" smtClean="0"/>
              <a:t>36</a:t>
            </a:fld>
            <a:endParaRPr lang="en-IN"/>
          </a:p>
        </p:txBody>
      </p:sp>
    </p:spTree>
    <p:extLst>
      <p:ext uri="{BB962C8B-B14F-4D97-AF65-F5344CB8AC3E}">
        <p14:creationId xmlns:p14="http://schemas.microsoft.com/office/powerpoint/2010/main" val="3506630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Git Rebase: A Comprehensive Guide with Examples – TecAdmin">
            <a:extLst>
              <a:ext uri="{FF2B5EF4-FFF2-40B4-BE49-F238E27FC236}">
                <a16:creationId xmlns:a16="http://schemas.microsoft.com/office/drawing/2014/main" id="{EDD2BB63-EDF5-5F58-AD9D-7D7B3EF49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004888"/>
            <a:ext cx="7620000" cy="48482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0883FDA-DC5E-17AA-86B1-6F6A3874D3E5}"/>
              </a:ext>
            </a:extLst>
          </p:cNvPr>
          <p:cNvSpPr>
            <a:spLocks noGrp="1"/>
          </p:cNvSpPr>
          <p:nvPr>
            <p:ph type="sldNum" sz="quarter" idx="12"/>
          </p:nvPr>
        </p:nvSpPr>
        <p:spPr/>
        <p:txBody>
          <a:bodyPr/>
          <a:lstStyle/>
          <a:p>
            <a:fld id="{96B25217-7B33-4CF6-9B9E-82FF272E23C8}" type="slidenum">
              <a:rPr lang="en-IN" smtClean="0"/>
              <a:t>37</a:t>
            </a:fld>
            <a:endParaRPr lang="en-IN"/>
          </a:p>
        </p:txBody>
      </p:sp>
    </p:spTree>
    <p:extLst>
      <p:ext uri="{BB962C8B-B14F-4D97-AF65-F5344CB8AC3E}">
        <p14:creationId xmlns:p14="http://schemas.microsoft.com/office/powerpoint/2010/main" val="3286266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t Merge vs Git Rebase. TLDR | by Needone App | Medium">
            <a:extLst>
              <a:ext uri="{FF2B5EF4-FFF2-40B4-BE49-F238E27FC236}">
                <a16:creationId xmlns:a16="http://schemas.microsoft.com/office/drawing/2014/main" id="{E1D7ACE2-BB68-527D-9BEE-85DD301C1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093" y="1434387"/>
            <a:ext cx="4817025" cy="275722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CF3E2B5-8CB6-75A9-1B6D-665C566AD206}"/>
              </a:ext>
            </a:extLst>
          </p:cNvPr>
          <p:cNvSpPr>
            <a:spLocks noGrp="1"/>
          </p:cNvSpPr>
          <p:nvPr>
            <p:ph type="sldNum" sz="quarter" idx="12"/>
          </p:nvPr>
        </p:nvSpPr>
        <p:spPr/>
        <p:txBody>
          <a:bodyPr/>
          <a:lstStyle/>
          <a:p>
            <a:fld id="{96B25217-7B33-4CF6-9B9E-82FF272E23C8}" type="slidenum">
              <a:rPr lang="en-IN" smtClean="0"/>
              <a:t>38</a:t>
            </a:fld>
            <a:endParaRPr lang="en-IN"/>
          </a:p>
        </p:txBody>
      </p:sp>
    </p:spTree>
    <p:extLst>
      <p:ext uri="{BB962C8B-B14F-4D97-AF65-F5344CB8AC3E}">
        <p14:creationId xmlns:p14="http://schemas.microsoft.com/office/powerpoint/2010/main" val="1904547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E75C2-8F54-AC35-3AE0-91CCC49BC41B}"/>
              </a:ext>
            </a:extLst>
          </p:cNvPr>
          <p:cNvSpPr>
            <a:spLocks noGrp="1"/>
          </p:cNvSpPr>
          <p:nvPr>
            <p:ph type="title"/>
          </p:nvPr>
        </p:nvSpPr>
        <p:spPr/>
        <p:txBody>
          <a:bodyPr/>
          <a:lstStyle/>
          <a:p>
            <a:r>
              <a:rPr lang="en-IN" dirty="0"/>
              <a:t>Git Commands</a:t>
            </a:r>
          </a:p>
        </p:txBody>
      </p:sp>
      <p:sp>
        <p:nvSpPr>
          <p:cNvPr id="3" name="Content Placeholder 2">
            <a:extLst>
              <a:ext uri="{FF2B5EF4-FFF2-40B4-BE49-F238E27FC236}">
                <a16:creationId xmlns:a16="http://schemas.microsoft.com/office/drawing/2014/main" id="{209A3E6B-FF20-DE1E-4F73-6E3391E42D28}"/>
              </a:ext>
            </a:extLst>
          </p:cNvPr>
          <p:cNvSpPr>
            <a:spLocks noGrp="1"/>
          </p:cNvSpPr>
          <p:nvPr>
            <p:ph idx="1"/>
          </p:nvPr>
        </p:nvSpPr>
        <p:spPr/>
        <p:txBody>
          <a:bodyPr>
            <a:normAutofit/>
          </a:bodyPr>
          <a:lstStyle/>
          <a:p>
            <a:pPr algn="l" fontAlgn="base"/>
            <a:r>
              <a:rPr lang="en-US" sz="1800" b="0" i="0" dirty="0">
                <a:solidFill>
                  <a:srgbClr val="253858"/>
                </a:solidFill>
                <a:effectLst/>
                <a:latin typeface="Charlie Display"/>
              </a:rPr>
              <a:t>Git clone: </a:t>
            </a:r>
            <a:r>
              <a:rPr lang="en-US" sz="1800" b="0" i="0" dirty="0">
                <a:solidFill>
                  <a:srgbClr val="42526E"/>
                </a:solidFill>
                <a:effectLst/>
                <a:latin typeface="Charlie Display"/>
              </a:rPr>
              <a:t>Creates a copy of an existing Git repository. Cloning is the most common way for developers to obtain a working copy of a central repository.</a:t>
            </a:r>
          </a:p>
          <a:p>
            <a:pPr algn="l" fontAlgn="base"/>
            <a:r>
              <a:rPr lang="en-US" sz="1800" b="0" i="0" dirty="0">
                <a:solidFill>
                  <a:srgbClr val="253858"/>
                </a:solidFill>
                <a:effectLst/>
                <a:latin typeface="Charlie Display"/>
              </a:rPr>
              <a:t>Git commit: </a:t>
            </a:r>
            <a:r>
              <a:rPr lang="en-US" sz="1800" b="0" i="0" dirty="0">
                <a:solidFill>
                  <a:srgbClr val="42526E"/>
                </a:solidFill>
                <a:effectLst/>
                <a:latin typeface="Charlie Display"/>
              </a:rPr>
              <a:t>Takes the staged snapshot and commits it to the project history. Combined with git add, this defines the basic workflow for all Git users.</a:t>
            </a:r>
          </a:p>
          <a:p>
            <a:pPr algn="l" fontAlgn="base"/>
            <a:r>
              <a:rPr lang="en-US" sz="1800" b="0" i="0" dirty="0">
                <a:solidFill>
                  <a:srgbClr val="253858"/>
                </a:solidFill>
                <a:effectLst/>
                <a:latin typeface="Charlie Display"/>
              </a:rPr>
              <a:t>git config: </a:t>
            </a:r>
            <a:r>
              <a:rPr lang="en-US" sz="1800" b="0" i="0" dirty="0">
                <a:solidFill>
                  <a:srgbClr val="42526E"/>
                </a:solidFill>
                <a:effectLst/>
                <a:latin typeface="Charlie Display"/>
              </a:rPr>
              <a:t>A convenient way to set configuration options for your Git installation. You’ll typically only need to use this immediately after installing Git on a new development machine.</a:t>
            </a:r>
          </a:p>
          <a:p>
            <a:pPr algn="l" fontAlgn="base"/>
            <a:r>
              <a:rPr lang="en-US" sz="1800" b="0" i="0" dirty="0">
                <a:solidFill>
                  <a:srgbClr val="253858"/>
                </a:solidFill>
                <a:effectLst/>
                <a:latin typeface="Charlie Display"/>
              </a:rPr>
              <a:t>git fetch: </a:t>
            </a:r>
            <a:r>
              <a:rPr lang="en-US" sz="1800" b="0" i="0" dirty="0">
                <a:solidFill>
                  <a:srgbClr val="42526E"/>
                </a:solidFill>
                <a:effectLst/>
                <a:latin typeface="Charlie Display"/>
              </a:rPr>
              <a:t>Fetching downloads a branch from another repository, along with all of its associated commits and files. But, it doesn't try to integrate anything into your local repository. This gives you a chance to inspect changes before merging them with your project.</a:t>
            </a:r>
          </a:p>
          <a:p>
            <a:pPr algn="l" fontAlgn="base"/>
            <a:r>
              <a:rPr lang="en-US" sz="1800" b="0" i="0" dirty="0">
                <a:solidFill>
                  <a:srgbClr val="253858"/>
                </a:solidFill>
                <a:effectLst/>
                <a:latin typeface="Charlie Display"/>
              </a:rPr>
              <a:t>git </a:t>
            </a:r>
            <a:r>
              <a:rPr lang="en-US" sz="1800" b="0" i="0" dirty="0" err="1">
                <a:solidFill>
                  <a:srgbClr val="253858"/>
                </a:solidFill>
                <a:effectLst/>
                <a:latin typeface="Charlie Display"/>
              </a:rPr>
              <a:t>init</a:t>
            </a:r>
            <a:r>
              <a:rPr lang="en-US" sz="1800" b="0" i="0" dirty="0">
                <a:solidFill>
                  <a:srgbClr val="253858"/>
                </a:solidFill>
                <a:effectLst/>
                <a:latin typeface="Charlie Display"/>
              </a:rPr>
              <a:t>: </a:t>
            </a:r>
            <a:r>
              <a:rPr lang="en-US" sz="1800" b="0" i="0" dirty="0">
                <a:solidFill>
                  <a:srgbClr val="42526E"/>
                </a:solidFill>
                <a:effectLst/>
                <a:latin typeface="Charlie Display"/>
              </a:rPr>
              <a:t>Initializes a new Git repository. If you want to place a project under revision control, this is the first command you need to learn.</a:t>
            </a:r>
          </a:p>
          <a:p>
            <a:pPr algn="l" fontAlgn="base"/>
            <a:endParaRPr lang="en-US" sz="1400" b="0" i="0" dirty="0">
              <a:solidFill>
                <a:srgbClr val="42526E"/>
              </a:solidFill>
              <a:effectLst/>
              <a:latin typeface="Charlie Display"/>
            </a:endParaRPr>
          </a:p>
          <a:p>
            <a:endParaRPr lang="en-IN" sz="1400" dirty="0"/>
          </a:p>
        </p:txBody>
      </p:sp>
      <p:sp>
        <p:nvSpPr>
          <p:cNvPr id="5" name="Slide Number Placeholder 4">
            <a:extLst>
              <a:ext uri="{FF2B5EF4-FFF2-40B4-BE49-F238E27FC236}">
                <a16:creationId xmlns:a16="http://schemas.microsoft.com/office/drawing/2014/main" id="{FF9505F9-E617-BF9A-1085-8CBEBD807926}"/>
              </a:ext>
            </a:extLst>
          </p:cNvPr>
          <p:cNvSpPr>
            <a:spLocks noGrp="1"/>
          </p:cNvSpPr>
          <p:nvPr>
            <p:ph type="sldNum" sz="quarter" idx="12"/>
          </p:nvPr>
        </p:nvSpPr>
        <p:spPr/>
        <p:txBody>
          <a:bodyPr/>
          <a:lstStyle/>
          <a:p>
            <a:fld id="{96B25217-7B33-4CF6-9B9E-82FF272E23C8}" type="slidenum">
              <a:rPr lang="en-IN" smtClean="0"/>
              <a:t>39</a:t>
            </a:fld>
            <a:endParaRPr lang="en-IN"/>
          </a:p>
        </p:txBody>
      </p:sp>
    </p:spTree>
    <p:extLst>
      <p:ext uri="{BB962C8B-B14F-4D97-AF65-F5344CB8AC3E}">
        <p14:creationId xmlns:p14="http://schemas.microsoft.com/office/powerpoint/2010/main" val="350914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hat is Python used for? | Applications of Python Programming Language">
            <a:extLst>
              <a:ext uri="{FF2B5EF4-FFF2-40B4-BE49-F238E27FC236}">
                <a16:creationId xmlns:a16="http://schemas.microsoft.com/office/drawing/2014/main" id="{70767735-B05B-FBE3-F0B7-FBC018028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10ECA89-5057-267F-A5FA-12AE5D45F5F7}"/>
              </a:ext>
            </a:extLst>
          </p:cNvPr>
          <p:cNvSpPr/>
          <p:nvPr/>
        </p:nvSpPr>
        <p:spPr>
          <a:xfrm>
            <a:off x="366548" y="944099"/>
            <a:ext cx="1968759" cy="1137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spc="50" dirty="0">
                <a:ln w="0"/>
                <a:solidFill>
                  <a:schemeClr val="bg2"/>
                </a:solidFill>
                <a:effectLst>
                  <a:innerShdw blurRad="63500" dist="50800" dir="13500000">
                    <a:srgbClr val="000000">
                      <a:alpha val="50000"/>
                    </a:srgbClr>
                  </a:innerShdw>
                </a:effectLst>
              </a:rPr>
              <a:t>Python-Use</a:t>
            </a:r>
            <a:endParaRPr lang="en-IN" b="1" dirty="0">
              <a:ln w="22225">
                <a:solidFill>
                  <a:schemeClr val="accent2"/>
                </a:solidFill>
                <a:prstDash val="solid"/>
              </a:ln>
              <a:solidFill>
                <a:schemeClr val="accent2">
                  <a:lumMod val="40000"/>
                  <a:lumOff val="60000"/>
                </a:schemeClr>
              </a:solidFill>
            </a:endParaRPr>
          </a:p>
        </p:txBody>
      </p:sp>
      <p:sp>
        <p:nvSpPr>
          <p:cNvPr id="5" name="Slide Number Placeholder 4">
            <a:extLst>
              <a:ext uri="{FF2B5EF4-FFF2-40B4-BE49-F238E27FC236}">
                <a16:creationId xmlns:a16="http://schemas.microsoft.com/office/drawing/2014/main" id="{96FA5E1E-D4C8-6660-E006-DC9274216CC2}"/>
              </a:ext>
            </a:extLst>
          </p:cNvPr>
          <p:cNvSpPr>
            <a:spLocks noGrp="1"/>
          </p:cNvSpPr>
          <p:nvPr>
            <p:ph type="sldNum" sz="quarter" idx="12"/>
          </p:nvPr>
        </p:nvSpPr>
        <p:spPr/>
        <p:txBody>
          <a:bodyPr/>
          <a:lstStyle/>
          <a:p>
            <a:fld id="{96B25217-7B33-4CF6-9B9E-82FF272E23C8}" type="slidenum">
              <a:rPr lang="en-IN" smtClean="0"/>
              <a:t>4</a:t>
            </a:fld>
            <a:endParaRPr lang="en-IN"/>
          </a:p>
        </p:txBody>
      </p:sp>
    </p:spTree>
    <p:extLst>
      <p:ext uri="{BB962C8B-B14F-4D97-AF65-F5344CB8AC3E}">
        <p14:creationId xmlns:p14="http://schemas.microsoft.com/office/powerpoint/2010/main" val="2822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065D5-EC33-539C-19D7-C6462D7D8C08}"/>
              </a:ext>
            </a:extLst>
          </p:cNvPr>
          <p:cNvSpPr>
            <a:spLocks noGrp="1"/>
          </p:cNvSpPr>
          <p:nvPr>
            <p:ph type="title"/>
          </p:nvPr>
        </p:nvSpPr>
        <p:spPr/>
        <p:txBody>
          <a:bodyPr/>
          <a:lstStyle/>
          <a:p>
            <a:r>
              <a:rPr lang="en-IN" dirty="0"/>
              <a:t>Git Commands</a:t>
            </a:r>
          </a:p>
        </p:txBody>
      </p:sp>
      <p:sp>
        <p:nvSpPr>
          <p:cNvPr id="3" name="Content Placeholder 2">
            <a:extLst>
              <a:ext uri="{FF2B5EF4-FFF2-40B4-BE49-F238E27FC236}">
                <a16:creationId xmlns:a16="http://schemas.microsoft.com/office/drawing/2014/main" id="{928ECB29-5FAF-AEF4-737C-93FD0E6483F6}"/>
              </a:ext>
            </a:extLst>
          </p:cNvPr>
          <p:cNvSpPr>
            <a:spLocks noGrp="1"/>
          </p:cNvSpPr>
          <p:nvPr>
            <p:ph idx="1"/>
          </p:nvPr>
        </p:nvSpPr>
        <p:spPr>
          <a:xfrm>
            <a:off x="938660" y="1817743"/>
            <a:ext cx="10058400" cy="4023360"/>
          </a:xfrm>
        </p:spPr>
        <p:txBody>
          <a:bodyPr>
            <a:noAutofit/>
          </a:bodyPr>
          <a:lstStyle/>
          <a:p>
            <a:pPr algn="l" fontAlgn="base"/>
            <a:r>
              <a:rPr lang="en-US" sz="1400" b="0" i="0" dirty="0">
                <a:solidFill>
                  <a:srgbClr val="253858"/>
                </a:solidFill>
                <a:effectLst/>
                <a:latin typeface="Times New Roman" panose="02020603050405020304" pitchFamily="18" charset="0"/>
                <a:cs typeface="Times New Roman" panose="02020603050405020304" pitchFamily="18" charset="0"/>
              </a:rPr>
              <a:t>git log: </a:t>
            </a:r>
            <a:r>
              <a:rPr lang="en-US" sz="1400" b="0" i="0" dirty="0">
                <a:solidFill>
                  <a:srgbClr val="42526E"/>
                </a:solidFill>
                <a:effectLst/>
                <a:latin typeface="Times New Roman" panose="02020603050405020304" pitchFamily="18" charset="0"/>
                <a:cs typeface="Times New Roman" panose="02020603050405020304" pitchFamily="18" charset="0"/>
              </a:rPr>
              <a:t>Lets you explore the previous revisions of a project. It provides several formatting options for displaying committed snapshots.</a:t>
            </a:r>
          </a:p>
          <a:p>
            <a:pPr algn="l" fontAlgn="base"/>
            <a:r>
              <a:rPr lang="en-US" sz="1400" b="0" i="0" dirty="0">
                <a:solidFill>
                  <a:srgbClr val="253858"/>
                </a:solidFill>
                <a:effectLst/>
                <a:latin typeface="Times New Roman" panose="02020603050405020304" pitchFamily="18" charset="0"/>
                <a:cs typeface="Times New Roman" panose="02020603050405020304" pitchFamily="18" charset="0"/>
              </a:rPr>
              <a:t>git merge: </a:t>
            </a:r>
            <a:r>
              <a:rPr lang="en-US" sz="1400" b="0" i="0" dirty="0">
                <a:solidFill>
                  <a:srgbClr val="42526E"/>
                </a:solidFill>
                <a:effectLst/>
                <a:latin typeface="Times New Roman" panose="02020603050405020304" pitchFamily="18" charset="0"/>
                <a:cs typeface="Times New Roman" panose="02020603050405020304" pitchFamily="18" charset="0"/>
              </a:rPr>
              <a:t>A powerful way to integrate changes from divergent branches. After forking the project history with git branch, git merge lets you put it back together again.</a:t>
            </a:r>
          </a:p>
          <a:p>
            <a:pPr algn="l" fontAlgn="base"/>
            <a:r>
              <a:rPr lang="en-US" sz="1400" b="0" i="0" dirty="0">
                <a:solidFill>
                  <a:srgbClr val="253858"/>
                </a:solidFill>
                <a:effectLst/>
                <a:latin typeface="Times New Roman" panose="02020603050405020304" pitchFamily="18" charset="0"/>
                <a:cs typeface="Times New Roman" panose="02020603050405020304" pitchFamily="18" charset="0"/>
              </a:rPr>
              <a:t>git pull : </a:t>
            </a:r>
            <a:r>
              <a:rPr lang="en-US" sz="1400" b="0" i="0" dirty="0">
                <a:solidFill>
                  <a:srgbClr val="42526E"/>
                </a:solidFill>
                <a:effectLst/>
                <a:latin typeface="Times New Roman" panose="02020603050405020304" pitchFamily="18" charset="0"/>
                <a:cs typeface="Times New Roman" panose="02020603050405020304" pitchFamily="18" charset="0"/>
              </a:rPr>
              <a:t>Pulling is the automated version of git fetch. It downloads a branch from a remote repository, then immediately merges it into the current branch. This is the Git equivalent of </a:t>
            </a:r>
            <a:r>
              <a:rPr lang="en-US" sz="1400" b="0" i="0" dirty="0" err="1">
                <a:solidFill>
                  <a:srgbClr val="42526E"/>
                </a:solidFill>
                <a:effectLst/>
                <a:latin typeface="Times New Roman" panose="02020603050405020304" pitchFamily="18" charset="0"/>
                <a:cs typeface="Times New Roman" panose="02020603050405020304" pitchFamily="18" charset="0"/>
              </a:rPr>
              <a:t>svn</a:t>
            </a:r>
            <a:r>
              <a:rPr lang="en-US" sz="1400" b="0" i="0" dirty="0">
                <a:solidFill>
                  <a:srgbClr val="42526E"/>
                </a:solidFill>
                <a:effectLst/>
                <a:latin typeface="Times New Roman" panose="02020603050405020304" pitchFamily="18" charset="0"/>
                <a:cs typeface="Times New Roman" panose="02020603050405020304" pitchFamily="18" charset="0"/>
              </a:rPr>
              <a:t> update.</a:t>
            </a:r>
          </a:p>
          <a:p>
            <a:pPr algn="l" fontAlgn="base"/>
            <a:r>
              <a:rPr lang="en-US" sz="1400" b="0" i="0" dirty="0">
                <a:solidFill>
                  <a:srgbClr val="253858"/>
                </a:solidFill>
                <a:effectLst/>
                <a:latin typeface="Times New Roman" panose="02020603050405020304" pitchFamily="18" charset="0"/>
                <a:cs typeface="Times New Roman" panose="02020603050405020304" pitchFamily="18" charset="0"/>
              </a:rPr>
              <a:t>git push : </a:t>
            </a:r>
            <a:r>
              <a:rPr lang="en-US" sz="1400" b="0" i="0" dirty="0">
                <a:solidFill>
                  <a:srgbClr val="42526E"/>
                </a:solidFill>
                <a:effectLst/>
                <a:latin typeface="Times New Roman" panose="02020603050405020304" pitchFamily="18" charset="0"/>
                <a:cs typeface="Times New Roman" panose="02020603050405020304" pitchFamily="18" charset="0"/>
              </a:rPr>
              <a:t>Pushing is the opposite of fetching (with a few caveats). It lets you move a local branch to another repository, which serves as a convenient way to publish contributions. This is like </a:t>
            </a:r>
            <a:r>
              <a:rPr lang="en-US" sz="1400" b="0" i="0" dirty="0" err="1">
                <a:solidFill>
                  <a:srgbClr val="42526E"/>
                </a:solidFill>
                <a:effectLst/>
                <a:latin typeface="Times New Roman" panose="02020603050405020304" pitchFamily="18" charset="0"/>
                <a:cs typeface="Times New Roman" panose="02020603050405020304" pitchFamily="18" charset="0"/>
              </a:rPr>
              <a:t>svn</a:t>
            </a:r>
            <a:r>
              <a:rPr lang="en-US" sz="1400" b="0" i="0" dirty="0">
                <a:solidFill>
                  <a:srgbClr val="42526E"/>
                </a:solidFill>
                <a:effectLst/>
                <a:latin typeface="Times New Roman" panose="02020603050405020304" pitchFamily="18" charset="0"/>
                <a:cs typeface="Times New Roman" panose="02020603050405020304" pitchFamily="18" charset="0"/>
              </a:rPr>
              <a:t> commit, but it sends a series of commits instead of a single changeset.</a:t>
            </a:r>
          </a:p>
          <a:p>
            <a:pPr algn="l" fontAlgn="base"/>
            <a:r>
              <a:rPr lang="en-US" sz="1400" b="0" i="0" dirty="0">
                <a:solidFill>
                  <a:srgbClr val="253858"/>
                </a:solidFill>
                <a:effectLst/>
                <a:latin typeface="Times New Roman" panose="02020603050405020304" pitchFamily="18" charset="0"/>
                <a:cs typeface="Times New Roman" panose="02020603050405020304" pitchFamily="18" charset="0"/>
              </a:rPr>
              <a:t>git rebase: </a:t>
            </a:r>
            <a:r>
              <a:rPr lang="en-US" sz="1400" b="0" i="0" dirty="0">
                <a:solidFill>
                  <a:srgbClr val="42526E"/>
                </a:solidFill>
                <a:effectLst/>
                <a:latin typeface="Times New Roman" panose="02020603050405020304" pitchFamily="18" charset="0"/>
                <a:cs typeface="Times New Roman" panose="02020603050405020304" pitchFamily="18" charset="0"/>
              </a:rPr>
              <a:t>Rebasing lets you move branches around, which helps you avoid unnecessary merge commits. The resulting linear history is often much easier to understand and explore.</a:t>
            </a:r>
          </a:p>
          <a:p>
            <a:pPr algn="l" fontAlgn="base"/>
            <a:r>
              <a:rPr lang="en-US" sz="1400" b="0" i="0" dirty="0">
                <a:solidFill>
                  <a:srgbClr val="253858"/>
                </a:solidFill>
                <a:effectLst/>
                <a:latin typeface="Times New Roman" panose="02020603050405020304" pitchFamily="18" charset="0"/>
                <a:cs typeface="Times New Roman" panose="02020603050405020304" pitchFamily="18" charset="0"/>
              </a:rPr>
              <a:t>git reset :</a:t>
            </a:r>
            <a:r>
              <a:rPr lang="en-US" sz="1400" b="0" i="0" dirty="0">
                <a:solidFill>
                  <a:srgbClr val="42526E"/>
                </a:solidFill>
                <a:effectLst/>
                <a:latin typeface="Times New Roman" panose="02020603050405020304" pitchFamily="18" charset="0"/>
                <a:cs typeface="Times New Roman" panose="02020603050405020304" pitchFamily="18" charset="0"/>
              </a:rPr>
              <a:t>Undoes changes to files in the working directory. Resetting lets you clean up or completely remove changes that have not been pushed to a public repository.</a:t>
            </a:r>
          </a:p>
          <a:p>
            <a:pPr algn="l" fontAlgn="base"/>
            <a:r>
              <a:rPr lang="en-US" sz="1400" b="0" i="0" dirty="0">
                <a:solidFill>
                  <a:srgbClr val="253858"/>
                </a:solidFill>
                <a:effectLst/>
                <a:latin typeface="Times New Roman" panose="02020603050405020304" pitchFamily="18" charset="0"/>
                <a:cs typeface="Times New Roman" panose="02020603050405020304" pitchFamily="18" charset="0"/>
              </a:rPr>
              <a:t>git revert :</a:t>
            </a:r>
            <a:r>
              <a:rPr lang="en-US" sz="1400" b="0" i="0" dirty="0">
                <a:solidFill>
                  <a:srgbClr val="42526E"/>
                </a:solidFill>
                <a:effectLst/>
                <a:latin typeface="Times New Roman" panose="02020603050405020304" pitchFamily="18" charset="0"/>
                <a:cs typeface="Times New Roman" panose="02020603050405020304" pitchFamily="18" charset="0"/>
              </a:rPr>
              <a:t>Undoes a committed snapshot. When you discover a faulty commit, reverting is a safe and easy way to completely remove it from the code base.</a:t>
            </a:r>
          </a:p>
          <a:p>
            <a:pPr algn="l" fontAlgn="base"/>
            <a:endParaRPr lang="en-US" sz="1400" b="0" i="0" dirty="0">
              <a:solidFill>
                <a:srgbClr val="42526E"/>
              </a:solidFill>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9C720F0-0518-9059-534C-1858C2F6BA0D}"/>
              </a:ext>
            </a:extLst>
          </p:cNvPr>
          <p:cNvSpPr>
            <a:spLocks noGrp="1"/>
          </p:cNvSpPr>
          <p:nvPr>
            <p:ph type="sldNum" sz="quarter" idx="12"/>
          </p:nvPr>
        </p:nvSpPr>
        <p:spPr/>
        <p:txBody>
          <a:bodyPr/>
          <a:lstStyle/>
          <a:p>
            <a:fld id="{96B25217-7B33-4CF6-9B9E-82FF272E23C8}" type="slidenum">
              <a:rPr lang="en-IN" smtClean="0"/>
              <a:t>40</a:t>
            </a:fld>
            <a:endParaRPr lang="en-IN"/>
          </a:p>
        </p:txBody>
      </p:sp>
    </p:spTree>
    <p:extLst>
      <p:ext uri="{BB962C8B-B14F-4D97-AF65-F5344CB8AC3E}">
        <p14:creationId xmlns:p14="http://schemas.microsoft.com/office/powerpoint/2010/main" val="2626904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253E-B216-35EC-082A-0513FE7799BB}"/>
              </a:ext>
            </a:extLst>
          </p:cNvPr>
          <p:cNvSpPr>
            <a:spLocks noGrp="1"/>
          </p:cNvSpPr>
          <p:nvPr>
            <p:ph type="title"/>
          </p:nvPr>
        </p:nvSpPr>
        <p:spPr/>
        <p:txBody>
          <a:bodyPr/>
          <a:lstStyle/>
          <a:p>
            <a:r>
              <a:rPr lang="en-IN" dirty="0"/>
              <a:t>Git Commands</a:t>
            </a:r>
          </a:p>
        </p:txBody>
      </p:sp>
      <p:sp>
        <p:nvSpPr>
          <p:cNvPr id="3" name="Content Placeholder 2">
            <a:extLst>
              <a:ext uri="{FF2B5EF4-FFF2-40B4-BE49-F238E27FC236}">
                <a16:creationId xmlns:a16="http://schemas.microsoft.com/office/drawing/2014/main" id="{E0B995EB-9FD9-BA83-E0BC-485E511336A4}"/>
              </a:ext>
            </a:extLst>
          </p:cNvPr>
          <p:cNvSpPr>
            <a:spLocks noGrp="1"/>
          </p:cNvSpPr>
          <p:nvPr>
            <p:ph idx="1"/>
          </p:nvPr>
        </p:nvSpPr>
        <p:spPr/>
        <p:txBody>
          <a:bodyPr>
            <a:normAutofit/>
          </a:bodyPr>
          <a:lstStyle/>
          <a:p>
            <a:pPr algn="l" fontAlgn="base"/>
            <a:r>
              <a:rPr lang="en-US" b="0" i="0" dirty="0">
                <a:solidFill>
                  <a:srgbClr val="253858"/>
                </a:solidFill>
                <a:effectLst/>
                <a:latin typeface="Times New Roman" panose="02020603050405020304" pitchFamily="18" charset="0"/>
                <a:cs typeface="Times New Roman" panose="02020603050405020304" pitchFamily="18" charset="0"/>
              </a:rPr>
              <a:t>git status: </a:t>
            </a:r>
            <a:r>
              <a:rPr lang="en-US" b="0" i="0" dirty="0">
                <a:solidFill>
                  <a:srgbClr val="42526E"/>
                </a:solidFill>
                <a:effectLst/>
                <a:latin typeface="Times New Roman" panose="02020603050405020304" pitchFamily="18" charset="0"/>
                <a:cs typeface="Times New Roman" panose="02020603050405020304" pitchFamily="18" charset="0"/>
              </a:rPr>
              <a:t>Displays the state of the working directory and the staged snapshot. You’ll want to run this in conjunction with git add and git commit to see exactly what’s being included in the next snapshot.</a:t>
            </a:r>
          </a:p>
          <a:p>
            <a:pPr algn="l" fontAlgn="base"/>
            <a:r>
              <a:rPr lang="en-US" b="0" i="0" dirty="0">
                <a:solidFill>
                  <a:srgbClr val="253858"/>
                </a:solidFill>
                <a:effectLst/>
                <a:latin typeface="Times New Roman" panose="02020603050405020304" pitchFamily="18" charset="0"/>
                <a:cs typeface="Times New Roman" panose="02020603050405020304" pitchFamily="18" charset="0"/>
              </a:rPr>
              <a:t>Git checkout :  </a:t>
            </a:r>
            <a:r>
              <a:rPr lang="en-US" b="0" i="0" dirty="0">
                <a:solidFill>
                  <a:srgbClr val="42526E"/>
                </a:solidFill>
                <a:effectLst/>
                <a:latin typeface="Times New Roman" panose="02020603050405020304" pitchFamily="18" charset="0"/>
                <a:cs typeface="Times New Roman" panose="02020603050405020304" pitchFamily="18" charset="0"/>
              </a:rPr>
              <a:t>In addition to checking out old commits and old file revisions, git checkout is also the means to navigate existing branches. Combined with the basic Git commands, it’s a way to work on a particular line of development.</a:t>
            </a:r>
          </a:p>
          <a:p>
            <a:pPr algn="l" fontAlgn="base"/>
            <a:r>
              <a:rPr lang="en-US" b="0" i="0" dirty="0">
                <a:solidFill>
                  <a:srgbClr val="253858"/>
                </a:solidFill>
                <a:effectLst/>
                <a:latin typeface="Times New Roman" panose="02020603050405020304" pitchFamily="18" charset="0"/>
                <a:cs typeface="Times New Roman" panose="02020603050405020304" pitchFamily="18" charset="0"/>
              </a:rPr>
              <a:t>Git branch: </a:t>
            </a:r>
            <a:r>
              <a:rPr lang="en-US" b="0" i="0" dirty="0">
                <a:solidFill>
                  <a:srgbClr val="42526E"/>
                </a:solidFill>
                <a:effectLst/>
                <a:latin typeface="Times New Roman" panose="02020603050405020304" pitchFamily="18" charset="0"/>
                <a:cs typeface="Times New Roman" panose="02020603050405020304" pitchFamily="18" charset="0"/>
              </a:rPr>
              <a:t>This command is your general-purpose branch administration tool. It lets you create isolated development environments within a single repository.</a:t>
            </a:r>
          </a:p>
          <a:p>
            <a:pPr algn="l" fontAlgn="base"/>
            <a:r>
              <a:rPr lang="en-US" b="0" i="0" dirty="0">
                <a:solidFill>
                  <a:srgbClr val="253858"/>
                </a:solidFill>
                <a:effectLst/>
                <a:latin typeface="Times New Roman" panose="02020603050405020304" pitchFamily="18" charset="0"/>
                <a:cs typeface="Times New Roman" panose="02020603050405020304" pitchFamily="18" charset="0"/>
              </a:rPr>
              <a:t>Git add: </a:t>
            </a:r>
            <a:r>
              <a:rPr lang="en-US" b="0" i="0" dirty="0">
                <a:solidFill>
                  <a:srgbClr val="42526E"/>
                </a:solidFill>
                <a:effectLst/>
                <a:latin typeface="Times New Roman" panose="02020603050405020304" pitchFamily="18" charset="0"/>
                <a:cs typeface="Times New Roman" panose="02020603050405020304" pitchFamily="18" charset="0"/>
              </a:rPr>
              <a:t>Moves changes from the working directory to the staging area. This gives you the opportunity to prepare a snapshot before committing it to the official history.</a:t>
            </a:r>
          </a:p>
          <a:p>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96BA4A-BAD4-7DA8-065B-DEC3796EBE58}"/>
              </a:ext>
            </a:extLst>
          </p:cNvPr>
          <p:cNvSpPr>
            <a:spLocks noGrp="1"/>
          </p:cNvSpPr>
          <p:nvPr>
            <p:ph type="sldNum" sz="quarter" idx="12"/>
          </p:nvPr>
        </p:nvSpPr>
        <p:spPr/>
        <p:txBody>
          <a:bodyPr/>
          <a:lstStyle/>
          <a:p>
            <a:fld id="{96B25217-7B33-4CF6-9B9E-82FF272E23C8}" type="slidenum">
              <a:rPr lang="en-IN" smtClean="0"/>
              <a:t>41</a:t>
            </a:fld>
            <a:endParaRPr lang="en-IN"/>
          </a:p>
        </p:txBody>
      </p:sp>
    </p:spTree>
    <p:extLst>
      <p:ext uri="{BB962C8B-B14F-4D97-AF65-F5344CB8AC3E}">
        <p14:creationId xmlns:p14="http://schemas.microsoft.com/office/powerpoint/2010/main" val="3116932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3B2A-23CD-79E8-C2FC-2ED9144377EF}"/>
              </a:ext>
            </a:extLst>
          </p:cNvPr>
          <p:cNvSpPr>
            <a:spLocks noGrp="1"/>
          </p:cNvSpPr>
          <p:nvPr>
            <p:ph type="title"/>
          </p:nvPr>
        </p:nvSpPr>
        <p:spPr/>
        <p:txBody>
          <a:bodyPr/>
          <a:lstStyle/>
          <a:p>
            <a:r>
              <a:rPr lang="en-IN" dirty="0"/>
              <a:t>Git References</a:t>
            </a:r>
          </a:p>
        </p:txBody>
      </p:sp>
      <p:sp>
        <p:nvSpPr>
          <p:cNvPr id="3" name="Content Placeholder 2">
            <a:extLst>
              <a:ext uri="{FF2B5EF4-FFF2-40B4-BE49-F238E27FC236}">
                <a16:creationId xmlns:a16="http://schemas.microsoft.com/office/drawing/2014/main" id="{89A6E4C4-25D3-A574-252D-0728E301C49D}"/>
              </a:ext>
            </a:extLst>
          </p:cNvPr>
          <p:cNvSpPr>
            <a:spLocks noGrp="1"/>
          </p:cNvSpPr>
          <p:nvPr>
            <p:ph idx="1"/>
          </p:nvPr>
        </p:nvSpPr>
        <p:spPr/>
        <p:txBody>
          <a:bodyPr/>
          <a:lstStyle/>
          <a:p>
            <a:r>
              <a:rPr lang="en-IN" dirty="0">
                <a:hlinkClick r:id="rId2"/>
              </a:rPr>
              <a:t>https://www.atlassian.com/git/glossary#commands</a:t>
            </a:r>
            <a:endParaRPr lang="en-IN" dirty="0"/>
          </a:p>
          <a:p>
            <a:r>
              <a:rPr lang="en-IN" dirty="0">
                <a:hlinkClick r:id="rId3"/>
              </a:rPr>
              <a:t>https://git-scm.com/docs/git</a:t>
            </a:r>
            <a:endParaRPr lang="en-IN" dirty="0"/>
          </a:p>
          <a:p>
            <a:r>
              <a:rPr lang="en-IN" dirty="0">
                <a:hlinkClick r:id="rId4"/>
              </a:rPr>
              <a:t>https://dzone.com/articles/top-20-git-commands-with-examples</a:t>
            </a:r>
            <a:endParaRPr lang="en-IN" dirty="0"/>
          </a:p>
          <a:p>
            <a:endParaRPr lang="en-IN" dirty="0"/>
          </a:p>
          <a:p>
            <a:r>
              <a:rPr lang="en-IN" dirty="0">
                <a:hlinkClick r:id="rId5"/>
              </a:rPr>
              <a:t>https://www.javatpoint.com/git-commands</a:t>
            </a:r>
            <a:endParaRPr lang="en-IN" dirty="0"/>
          </a:p>
          <a:p>
            <a:endParaRPr lang="en-IN" dirty="0"/>
          </a:p>
          <a:p>
            <a:endParaRPr lang="en-IN" dirty="0"/>
          </a:p>
        </p:txBody>
      </p:sp>
      <p:sp>
        <p:nvSpPr>
          <p:cNvPr id="5" name="Slide Number Placeholder 4">
            <a:extLst>
              <a:ext uri="{FF2B5EF4-FFF2-40B4-BE49-F238E27FC236}">
                <a16:creationId xmlns:a16="http://schemas.microsoft.com/office/drawing/2014/main" id="{A7CC2D93-8C07-87CB-ECFB-24752AF2899D}"/>
              </a:ext>
            </a:extLst>
          </p:cNvPr>
          <p:cNvSpPr>
            <a:spLocks noGrp="1"/>
          </p:cNvSpPr>
          <p:nvPr>
            <p:ph type="sldNum" sz="quarter" idx="12"/>
          </p:nvPr>
        </p:nvSpPr>
        <p:spPr/>
        <p:txBody>
          <a:bodyPr/>
          <a:lstStyle/>
          <a:p>
            <a:fld id="{96B25217-7B33-4CF6-9B9E-82FF272E23C8}" type="slidenum">
              <a:rPr lang="en-IN" smtClean="0"/>
              <a:t>42</a:t>
            </a:fld>
            <a:endParaRPr lang="en-IN"/>
          </a:p>
        </p:txBody>
      </p:sp>
    </p:spTree>
    <p:extLst>
      <p:ext uri="{BB962C8B-B14F-4D97-AF65-F5344CB8AC3E}">
        <p14:creationId xmlns:p14="http://schemas.microsoft.com/office/powerpoint/2010/main" val="2036385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059A-7F3B-B741-B8C0-57C6383E2683}"/>
              </a:ext>
            </a:extLst>
          </p:cNvPr>
          <p:cNvSpPr>
            <a:spLocks noGrp="1"/>
          </p:cNvSpPr>
          <p:nvPr>
            <p:ph type="title"/>
          </p:nvPr>
        </p:nvSpPr>
        <p:spPr/>
        <p:txBody>
          <a:bodyPr/>
          <a:lstStyle/>
          <a:p>
            <a:r>
              <a:rPr lang="en-IN" dirty="0"/>
              <a:t>OOPs(Object Oriented Programming)</a:t>
            </a:r>
          </a:p>
        </p:txBody>
      </p:sp>
      <p:sp>
        <p:nvSpPr>
          <p:cNvPr id="4" name="Content Placeholder 3">
            <a:extLst>
              <a:ext uri="{FF2B5EF4-FFF2-40B4-BE49-F238E27FC236}">
                <a16:creationId xmlns:a16="http://schemas.microsoft.com/office/drawing/2014/main" id="{18BFFEE7-8EAC-E442-269A-30D982B18E0B}"/>
              </a:ext>
            </a:extLst>
          </p:cNvPr>
          <p:cNvSpPr>
            <a:spLocks noGrp="1"/>
          </p:cNvSpPr>
          <p:nvPr>
            <p:ph idx="1"/>
          </p:nvPr>
        </p:nvSpPr>
        <p:spPr/>
        <p:txBody>
          <a:bodyPr/>
          <a:lstStyle/>
          <a:p>
            <a:r>
              <a:rPr lang="en-US" b="0" i="0" dirty="0">
                <a:solidFill>
                  <a:srgbClr val="333333"/>
                </a:solidFill>
                <a:effectLst/>
                <a:highlight>
                  <a:srgbClr val="FFFFFF"/>
                </a:highlight>
                <a:latin typeface="inter-regular"/>
              </a:rPr>
              <a:t>OOPs:</a:t>
            </a:r>
          </a:p>
          <a:p>
            <a:r>
              <a:rPr lang="en-US" b="0" i="0" dirty="0">
                <a:solidFill>
                  <a:srgbClr val="333333"/>
                </a:solidFill>
                <a:effectLst/>
                <a:highlight>
                  <a:srgbClr val="FFFFFF"/>
                </a:highlight>
                <a:latin typeface="inter-regular"/>
              </a:rPr>
              <a:t>An object-oriented paradigm is to design the program using classes and objects. The object is related to real-word entities such as book, house, pencil, etc. The oops concept focuses on writing the reusable code. It is a widespread technique to solve the problem by creating objects.</a:t>
            </a:r>
          </a:p>
          <a:p>
            <a:r>
              <a:rPr lang="en-US" dirty="0">
                <a:solidFill>
                  <a:srgbClr val="333333"/>
                </a:solidFill>
                <a:highlight>
                  <a:srgbClr val="FFFFFF"/>
                </a:highlight>
                <a:latin typeface="inter-regular"/>
              </a:rPr>
              <a:t>There is design we can use same design for multiple purpose and iterations with design objects</a:t>
            </a:r>
          </a:p>
          <a:p>
            <a:endParaRPr lang="en-IN" dirty="0"/>
          </a:p>
        </p:txBody>
      </p:sp>
      <p:sp>
        <p:nvSpPr>
          <p:cNvPr id="6" name="Slide Number Placeholder 5">
            <a:extLst>
              <a:ext uri="{FF2B5EF4-FFF2-40B4-BE49-F238E27FC236}">
                <a16:creationId xmlns:a16="http://schemas.microsoft.com/office/drawing/2014/main" id="{38F86A93-1DC1-73F7-EA8D-848B285B5330}"/>
              </a:ext>
            </a:extLst>
          </p:cNvPr>
          <p:cNvSpPr>
            <a:spLocks noGrp="1"/>
          </p:cNvSpPr>
          <p:nvPr>
            <p:ph type="sldNum" sz="quarter" idx="12"/>
          </p:nvPr>
        </p:nvSpPr>
        <p:spPr/>
        <p:txBody>
          <a:bodyPr/>
          <a:lstStyle/>
          <a:p>
            <a:fld id="{96B25217-7B33-4CF6-9B9E-82FF272E23C8}" type="slidenum">
              <a:rPr lang="en-IN" smtClean="0"/>
              <a:t>43</a:t>
            </a:fld>
            <a:endParaRPr lang="en-IN"/>
          </a:p>
        </p:txBody>
      </p:sp>
    </p:spTree>
    <p:extLst>
      <p:ext uri="{BB962C8B-B14F-4D97-AF65-F5344CB8AC3E}">
        <p14:creationId xmlns:p14="http://schemas.microsoft.com/office/powerpoint/2010/main" val="1596888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va OOPs Concepts - Javatpoint">
            <a:extLst>
              <a:ext uri="{FF2B5EF4-FFF2-40B4-BE49-F238E27FC236}">
                <a16:creationId xmlns:a16="http://schemas.microsoft.com/office/drawing/2014/main" id="{018E773A-95D3-DE38-F3E7-22F86A599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746" y="863373"/>
            <a:ext cx="6512474" cy="501589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1DF30E2F-3528-A7FC-3639-2EA4A1EBE3E7}"/>
              </a:ext>
            </a:extLst>
          </p:cNvPr>
          <p:cNvSpPr>
            <a:spLocks noGrp="1"/>
          </p:cNvSpPr>
          <p:nvPr>
            <p:ph type="sldNum" sz="quarter" idx="12"/>
          </p:nvPr>
        </p:nvSpPr>
        <p:spPr/>
        <p:txBody>
          <a:bodyPr/>
          <a:lstStyle/>
          <a:p>
            <a:fld id="{96B25217-7B33-4CF6-9B9E-82FF272E23C8}" type="slidenum">
              <a:rPr lang="en-IN" smtClean="0"/>
              <a:t>44</a:t>
            </a:fld>
            <a:endParaRPr lang="en-IN"/>
          </a:p>
        </p:txBody>
      </p:sp>
    </p:spTree>
    <p:extLst>
      <p:ext uri="{BB962C8B-B14F-4D97-AF65-F5344CB8AC3E}">
        <p14:creationId xmlns:p14="http://schemas.microsoft.com/office/powerpoint/2010/main" val="4070454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BB27-CBAC-286A-A42C-77B8E7B8317D}"/>
              </a:ext>
            </a:extLst>
          </p:cNvPr>
          <p:cNvSpPr>
            <a:spLocks noGrp="1"/>
          </p:cNvSpPr>
          <p:nvPr>
            <p:ph type="title"/>
          </p:nvPr>
        </p:nvSpPr>
        <p:spPr/>
        <p:txBody>
          <a:bodyPr/>
          <a:lstStyle/>
          <a:p>
            <a:r>
              <a:rPr lang="en-IN" dirty="0"/>
              <a:t>Class</a:t>
            </a:r>
          </a:p>
        </p:txBody>
      </p:sp>
      <p:sp>
        <p:nvSpPr>
          <p:cNvPr id="3" name="Content Placeholder 2">
            <a:extLst>
              <a:ext uri="{FF2B5EF4-FFF2-40B4-BE49-F238E27FC236}">
                <a16:creationId xmlns:a16="http://schemas.microsoft.com/office/drawing/2014/main" id="{F10D917B-0E08-BF47-D302-B399B9C02645}"/>
              </a:ext>
            </a:extLst>
          </p:cNvPr>
          <p:cNvSpPr>
            <a:spLocks noGrp="1"/>
          </p:cNvSpPr>
          <p:nvPr>
            <p:ph idx="1"/>
          </p:nvPr>
        </p:nvSpPr>
        <p:spPr/>
        <p:txBody>
          <a:bodyPr/>
          <a:lstStyle/>
          <a:p>
            <a:pPr marL="457200" indent="-457200">
              <a:buFont typeface="+mj-lt"/>
              <a:buAutoNum type="arabicPeriod"/>
            </a:pPr>
            <a:r>
              <a:rPr lang="en-IN" dirty="0"/>
              <a:t>It is a blue print to create objects</a:t>
            </a:r>
          </a:p>
          <a:p>
            <a:pPr marL="457200" indent="-457200">
              <a:buFont typeface="+mj-lt"/>
              <a:buAutoNum type="arabicPeriod"/>
            </a:pPr>
            <a:r>
              <a:rPr lang="en-IN" dirty="0"/>
              <a:t>The object is base class  in python</a:t>
            </a:r>
          </a:p>
          <a:p>
            <a:pPr marL="457200" indent="-457200">
              <a:buFont typeface="+mj-lt"/>
              <a:buAutoNum type="arabicPeriod"/>
            </a:pPr>
            <a:r>
              <a:rPr lang="en-IN" dirty="0"/>
              <a:t>The class keyword is used to create class</a:t>
            </a:r>
          </a:p>
          <a:p>
            <a:pPr marL="457200" indent="-457200">
              <a:buFont typeface="+mj-lt"/>
              <a:buAutoNum type="arabicPeriod"/>
            </a:pPr>
            <a:r>
              <a:rPr lang="en-IN" dirty="0"/>
              <a:t>Python constructor is defined with __</a:t>
            </a:r>
            <a:r>
              <a:rPr lang="en-IN" dirty="0" err="1"/>
              <a:t>init</a:t>
            </a:r>
            <a:r>
              <a:rPr lang="en-IN" dirty="0"/>
              <a:t>__() method</a:t>
            </a:r>
          </a:p>
          <a:p>
            <a:pPr marL="457200" indent="-457200">
              <a:buFont typeface="+mj-lt"/>
              <a:buAutoNum type="arabicPeriod"/>
            </a:pPr>
            <a:r>
              <a:rPr lang="en-IN" dirty="0"/>
              <a:t>Python does not support multiple constructor in a class </a:t>
            </a:r>
          </a:p>
          <a:p>
            <a:r>
              <a:rPr lang="en-IN" dirty="0" err="1"/>
              <a:t>I,e</a:t>
            </a:r>
            <a:r>
              <a:rPr lang="en-IN" dirty="0"/>
              <a:t> No constructor overloading</a:t>
            </a:r>
          </a:p>
        </p:txBody>
      </p:sp>
      <p:sp>
        <p:nvSpPr>
          <p:cNvPr id="5" name="Slide Number Placeholder 4">
            <a:extLst>
              <a:ext uri="{FF2B5EF4-FFF2-40B4-BE49-F238E27FC236}">
                <a16:creationId xmlns:a16="http://schemas.microsoft.com/office/drawing/2014/main" id="{ADB4D161-1A0B-45E1-1437-5596485CFCFA}"/>
              </a:ext>
            </a:extLst>
          </p:cNvPr>
          <p:cNvSpPr>
            <a:spLocks noGrp="1"/>
          </p:cNvSpPr>
          <p:nvPr>
            <p:ph type="sldNum" sz="quarter" idx="12"/>
          </p:nvPr>
        </p:nvSpPr>
        <p:spPr/>
        <p:txBody>
          <a:bodyPr/>
          <a:lstStyle/>
          <a:p>
            <a:fld id="{96B25217-7B33-4CF6-9B9E-82FF272E23C8}" type="slidenum">
              <a:rPr lang="en-IN" smtClean="0"/>
              <a:t>45</a:t>
            </a:fld>
            <a:endParaRPr lang="en-IN"/>
          </a:p>
        </p:txBody>
      </p:sp>
    </p:spTree>
    <p:extLst>
      <p:ext uri="{BB962C8B-B14F-4D97-AF65-F5344CB8AC3E}">
        <p14:creationId xmlns:p14="http://schemas.microsoft.com/office/powerpoint/2010/main" val="3858714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Camera, film, movie, projector, screening, tape icon - Free download">
            <a:extLst>
              <a:ext uri="{FF2B5EF4-FFF2-40B4-BE49-F238E27FC236}">
                <a16:creationId xmlns:a16="http://schemas.microsoft.com/office/drawing/2014/main" id="{40E4841D-E1D6-0370-C7A9-4764F3A45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592" y="1681065"/>
            <a:ext cx="1687286" cy="16872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6F5AE04-A7A4-CE98-7139-BFC095507FD7}"/>
              </a:ext>
            </a:extLst>
          </p:cNvPr>
          <p:cNvSpPr txBox="1"/>
          <p:nvPr/>
        </p:nvSpPr>
        <p:spPr>
          <a:xfrm>
            <a:off x="1800808" y="3259789"/>
            <a:ext cx="839755" cy="646331"/>
          </a:xfrm>
          <a:prstGeom prst="rect">
            <a:avLst/>
          </a:prstGeom>
          <a:noFill/>
        </p:spPr>
        <p:txBody>
          <a:bodyPr wrap="square" rtlCol="0">
            <a:spAutoFit/>
          </a:bodyPr>
          <a:lstStyle/>
          <a:p>
            <a:r>
              <a:rPr lang="en-IN" dirty="0"/>
              <a:t>Movie</a:t>
            </a:r>
          </a:p>
          <a:p>
            <a:endParaRPr lang="en-IN" dirty="0"/>
          </a:p>
        </p:txBody>
      </p:sp>
      <p:sp>
        <p:nvSpPr>
          <p:cNvPr id="8" name="TextBox 7">
            <a:extLst>
              <a:ext uri="{FF2B5EF4-FFF2-40B4-BE49-F238E27FC236}">
                <a16:creationId xmlns:a16="http://schemas.microsoft.com/office/drawing/2014/main" id="{429E3FA2-BA2B-DA83-387D-1C7B92631318}"/>
              </a:ext>
            </a:extLst>
          </p:cNvPr>
          <p:cNvSpPr txBox="1"/>
          <p:nvPr/>
        </p:nvSpPr>
        <p:spPr>
          <a:xfrm>
            <a:off x="1483566" y="3806890"/>
            <a:ext cx="2080727" cy="1200329"/>
          </a:xfrm>
          <a:prstGeom prst="rect">
            <a:avLst/>
          </a:prstGeom>
          <a:noFill/>
        </p:spPr>
        <p:txBody>
          <a:bodyPr wrap="square" rtlCol="0">
            <a:spAutoFit/>
          </a:bodyPr>
          <a:lstStyle/>
          <a:p>
            <a:r>
              <a:rPr lang="en-IN" dirty="0"/>
              <a:t>Actor</a:t>
            </a:r>
          </a:p>
          <a:p>
            <a:r>
              <a:rPr lang="en-IN" dirty="0"/>
              <a:t>Actress</a:t>
            </a:r>
          </a:p>
          <a:p>
            <a:r>
              <a:rPr lang="en-IN" dirty="0"/>
              <a:t>Producer</a:t>
            </a:r>
          </a:p>
          <a:p>
            <a:r>
              <a:rPr lang="en-IN" dirty="0"/>
              <a:t>Director </a:t>
            </a:r>
          </a:p>
        </p:txBody>
      </p:sp>
      <p:sp>
        <p:nvSpPr>
          <p:cNvPr id="9" name="Arrow: Right 8">
            <a:extLst>
              <a:ext uri="{FF2B5EF4-FFF2-40B4-BE49-F238E27FC236}">
                <a16:creationId xmlns:a16="http://schemas.microsoft.com/office/drawing/2014/main" id="{23037BC2-8D8F-4D1D-FCF8-E60AD1157846}"/>
              </a:ext>
            </a:extLst>
          </p:cNvPr>
          <p:cNvSpPr/>
          <p:nvPr/>
        </p:nvSpPr>
        <p:spPr>
          <a:xfrm rot="19778265" flipV="1">
            <a:off x="3652199" y="1389021"/>
            <a:ext cx="2144150" cy="1646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8CA93F93-5B81-B306-C5EB-B4F6C9E07B0D}"/>
              </a:ext>
            </a:extLst>
          </p:cNvPr>
          <p:cNvSpPr/>
          <p:nvPr/>
        </p:nvSpPr>
        <p:spPr>
          <a:xfrm flipV="1">
            <a:off x="3741809" y="2622640"/>
            <a:ext cx="2277411" cy="240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A879F1EC-D87E-041B-116C-9B1A0C34F0C3}"/>
              </a:ext>
            </a:extLst>
          </p:cNvPr>
          <p:cNvSpPr/>
          <p:nvPr/>
        </p:nvSpPr>
        <p:spPr>
          <a:xfrm rot="1398439" flipV="1">
            <a:off x="3584298" y="3809074"/>
            <a:ext cx="2277411" cy="240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68" name="Picture 20" descr="Action Movie Icons - Free SVG &amp; PNG ...">
            <a:extLst>
              <a:ext uri="{FF2B5EF4-FFF2-40B4-BE49-F238E27FC236}">
                <a16:creationId xmlns:a16="http://schemas.microsoft.com/office/drawing/2014/main" id="{5CDE103A-867C-671E-1585-06110DC08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296" y="81406"/>
            <a:ext cx="1225869" cy="122586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25,603 Family Film Icons - Free in SVG ...">
            <a:extLst>
              <a:ext uri="{FF2B5EF4-FFF2-40B4-BE49-F238E27FC236}">
                <a16:creationId xmlns:a16="http://schemas.microsoft.com/office/drawing/2014/main" id="{0F9FCD0E-CA49-F56E-8007-A0BD2879B0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905" y="2046319"/>
            <a:ext cx="1353579" cy="135357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Science, fiction, movie, starwar icon ...">
            <a:extLst>
              <a:ext uri="{FF2B5EF4-FFF2-40B4-BE49-F238E27FC236}">
                <a16:creationId xmlns:a16="http://schemas.microsoft.com/office/drawing/2014/main" id="{02B69F77-7FAB-368A-E8E1-54C00BBB8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0809" y="3813688"/>
            <a:ext cx="1225869" cy="12258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D99EB58-7DB8-BF9D-03A7-EFAFFC3B60E3}"/>
              </a:ext>
            </a:extLst>
          </p:cNvPr>
          <p:cNvSpPr txBox="1"/>
          <p:nvPr/>
        </p:nvSpPr>
        <p:spPr>
          <a:xfrm>
            <a:off x="8350898" y="186612"/>
            <a:ext cx="2883159" cy="1477328"/>
          </a:xfrm>
          <a:prstGeom prst="rect">
            <a:avLst/>
          </a:prstGeom>
          <a:noFill/>
        </p:spPr>
        <p:txBody>
          <a:bodyPr wrap="square" rtlCol="0">
            <a:spAutoFit/>
          </a:bodyPr>
          <a:lstStyle/>
          <a:p>
            <a:r>
              <a:rPr lang="en-IN" dirty="0"/>
              <a:t>Action Movie:</a:t>
            </a:r>
          </a:p>
          <a:p>
            <a:r>
              <a:rPr lang="en-IN" dirty="0"/>
              <a:t>Actor: Raju</a:t>
            </a:r>
          </a:p>
          <a:p>
            <a:r>
              <a:rPr lang="en-IN" dirty="0"/>
              <a:t>Actress: Rose</a:t>
            </a:r>
          </a:p>
          <a:p>
            <a:r>
              <a:rPr lang="en-IN" dirty="0"/>
              <a:t>Producer: Param</a:t>
            </a:r>
          </a:p>
          <a:p>
            <a:r>
              <a:rPr lang="en-IN" dirty="0"/>
              <a:t>Director: Shiva</a:t>
            </a:r>
          </a:p>
        </p:txBody>
      </p:sp>
      <p:sp>
        <p:nvSpPr>
          <p:cNvPr id="14" name="TextBox 13">
            <a:extLst>
              <a:ext uri="{FF2B5EF4-FFF2-40B4-BE49-F238E27FC236}">
                <a16:creationId xmlns:a16="http://schemas.microsoft.com/office/drawing/2014/main" id="{B5D69709-022C-2246-F83B-BE4609900DF3}"/>
              </a:ext>
            </a:extLst>
          </p:cNvPr>
          <p:cNvSpPr txBox="1"/>
          <p:nvPr/>
        </p:nvSpPr>
        <p:spPr>
          <a:xfrm>
            <a:off x="8292989" y="1838148"/>
            <a:ext cx="2883159" cy="1477328"/>
          </a:xfrm>
          <a:prstGeom prst="rect">
            <a:avLst/>
          </a:prstGeom>
          <a:noFill/>
        </p:spPr>
        <p:txBody>
          <a:bodyPr wrap="square" rtlCol="0">
            <a:spAutoFit/>
          </a:bodyPr>
          <a:lstStyle/>
          <a:p>
            <a:r>
              <a:rPr lang="en-IN" dirty="0"/>
              <a:t>Family Drama :</a:t>
            </a:r>
          </a:p>
          <a:p>
            <a:r>
              <a:rPr lang="en-IN" dirty="0"/>
              <a:t>Actor: Ratna Babu</a:t>
            </a:r>
          </a:p>
          <a:p>
            <a:r>
              <a:rPr lang="en-IN" dirty="0"/>
              <a:t>Actress: Ramya</a:t>
            </a:r>
          </a:p>
          <a:p>
            <a:r>
              <a:rPr lang="en-IN" dirty="0"/>
              <a:t>Producer: Param</a:t>
            </a:r>
          </a:p>
          <a:p>
            <a:r>
              <a:rPr lang="en-IN" dirty="0"/>
              <a:t>Director: Sai</a:t>
            </a:r>
          </a:p>
        </p:txBody>
      </p:sp>
      <p:sp>
        <p:nvSpPr>
          <p:cNvPr id="15" name="TextBox 14">
            <a:extLst>
              <a:ext uri="{FF2B5EF4-FFF2-40B4-BE49-F238E27FC236}">
                <a16:creationId xmlns:a16="http://schemas.microsoft.com/office/drawing/2014/main" id="{EA3600AF-4E28-47CF-523C-B665B6A27D19}"/>
              </a:ext>
            </a:extLst>
          </p:cNvPr>
          <p:cNvSpPr txBox="1"/>
          <p:nvPr/>
        </p:nvSpPr>
        <p:spPr>
          <a:xfrm>
            <a:off x="8391087" y="3751814"/>
            <a:ext cx="2883159" cy="1477328"/>
          </a:xfrm>
          <a:prstGeom prst="rect">
            <a:avLst/>
          </a:prstGeom>
          <a:noFill/>
        </p:spPr>
        <p:txBody>
          <a:bodyPr wrap="square" rtlCol="0">
            <a:spAutoFit/>
          </a:bodyPr>
          <a:lstStyle/>
          <a:p>
            <a:r>
              <a:rPr lang="en-IN" dirty="0"/>
              <a:t>Fictional  Movie:</a:t>
            </a:r>
          </a:p>
          <a:p>
            <a:r>
              <a:rPr lang="en-IN" dirty="0"/>
              <a:t>Actor: Rajasekar</a:t>
            </a:r>
          </a:p>
          <a:p>
            <a:r>
              <a:rPr lang="en-IN" dirty="0"/>
              <a:t>Actress: Rani</a:t>
            </a:r>
          </a:p>
          <a:p>
            <a:r>
              <a:rPr lang="en-IN" dirty="0"/>
              <a:t>Producer: Param</a:t>
            </a:r>
          </a:p>
          <a:p>
            <a:r>
              <a:rPr lang="en-IN" dirty="0"/>
              <a:t>Director: Aleem</a:t>
            </a:r>
          </a:p>
        </p:txBody>
      </p:sp>
      <p:sp>
        <p:nvSpPr>
          <p:cNvPr id="16" name="TextBox 15">
            <a:extLst>
              <a:ext uri="{FF2B5EF4-FFF2-40B4-BE49-F238E27FC236}">
                <a16:creationId xmlns:a16="http://schemas.microsoft.com/office/drawing/2014/main" id="{029A5D7F-D105-1FDA-E583-B3D2F527676D}"/>
              </a:ext>
            </a:extLst>
          </p:cNvPr>
          <p:cNvSpPr txBox="1"/>
          <p:nvPr/>
        </p:nvSpPr>
        <p:spPr>
          <a:xfrm>
            <a:off x="858416" y="289249"/>
            <a:ext cx="3331029" cy="369332"/>
          </a:xfrm>
          <a:prstGeom prst="rect">
            <a:avLst/>
          </a:prstGeom>
          <a:noFill/>
        </p:spPr>
        <p:txBody>
          <a:bodyPr wrap="square" rtlCol="0">
            <a:spAutoFit/>
          </a:bodyPr>
          <a:lstStyle/>
          <a:p>
            <a:r>
              <a:rPr lang="en-IN" b="1" i="1" u="sng" dirty="0"/>
              <a:t>Class as Blue Print</a:t>
            </a:r>
          </a:p>
        </p:txBody>
      </p:sp>
      <p:sp>
        <p:nvSpPr>
          <p:cNvPr id="18" name="Slide Number Placeholder 17">
            <a:extLst>
              <a:ext uri="{FF2B5EF4-FFF2-40B4-BE49-F238E27FC236}">
                <a16:creationId xmlns:a16="http://schemas.microsoft.com/office/drawing/2014/main" id="{81484301-FB54-1916-FEC0-96143D84C46F}"/>
              </a:ext>
            </a:extLst>
          </p:cNvPr>
          <p:cNvSpPr>
            <a:spLocks noGrp="1"/>
          </p:cNvSpPr>
          <p:nvPr>
            <p:ph type="sldNum" sz="quarter" idx="12"/>
          </p:nvPr>
        </p:nvSpPr>
        <p:spPr/>
        <p:txBody>
          <a:bodyPr/>
          <a:lstStyle/>
          <a:p>
            <a:fld id="{96B25217-7B33-4CF6-9B9E-82FF272E23C8}" type="slidenum">
              <a:rPr lang="en-IN" smtClean="0"/>
              <a:t>46</a:t>
            </a:fld>
            <a:endParaRPr lang="en-IN"/>
          </a:p>
        </p:txBody>
      </p:sp>
    </p:spTree>
    <p:extLst>
      <p:ext uri="{BB962C8B-B14F-4D97-AF65-F5344CB8AC3E}">
        <p14:creationId xmlns:p14="http://schemas.microsoft.com/office/powerpoint/2010/main" val="1976975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onstructor in Python and types of constructor |PrepInsta">
            <a:extLst>
              <a:ext uri="{FF2B5EF4-FFF2-40B4-BE49-F238E27FC236}">
                <a16:creationId xmlns:a16="http://schemas.microsoft.com/office/drawing/2014/main" id="{6D8D6A3E-BF35-1CCD-6CC6-24A5EC0829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Title 2">
            <a:extLst>
              <a:ext uri="{FF2B5EF4-FFF2-40B4-BE49-F238E27FC236}">
                <a16:creationId xmlns:a16="http://schemas.microsoft.com/office/drawing/2014/main" id="{81EC7D6A-CFAC-AAE9-3410-372262F3F5A5}"/>
              </a:ext>
            </a:extLst>
          </p:cNvPr>
          <p:cNvSpPr>
            <a:spLocks noGrp="1"/>
          </p:cNvSpPr>
          <p:nvPr>
            <p:ph type="title"/>
          </p:nvPr>
        </p:nvSpPr>
        <p:spPr/>
        <p:txBody>
          <a:bodyPr/>
          <a:lstStyle/>
          <a:p>
            <a:r>
              <a:rPr lang="en-IN" dirty="0"/>
              <a:t>Constructor in Python</a:t>
            </a:r>
            <a:br>
              <a:rPr lang="en-IN" dirty="0"/>
            </a:br>
            <a:endParaRPr lang="en-IN" dirty="0"/>
          </a:p>
        </p:txBody>
      </p:sp>
      <p:sp>
        <p:nvSpPr>
          <p:cNvPr id="4" name="Content Placeholder 3">
            <a:extLst>
              <a:ext uri="{FF2B5EF4-FFF2-40B4-BE49-F238E27FC236}">
                <a16:creationId xmlns:a16="http://schemas.microsoft.com/office/drawing/2014/main" id="{BC6C7225-94F2-2F9A-BC01-BF9FD4FC5BD3}"/>
              </a:ext>
            </a:extLst>
          </p:cNvPr>
          <p:cNvSpPr>
            <a:spLocks noGrp="1"/>
          </p:cNvSpPr>
          <p:nvPr>
            <p:ph idx="1"/>
          </p:nvPr>
        </p:nvSpPr>
        <p:spPr/>
        <p:txBody>
          <a:bodyPr/>
          <a:lstStyle/>
          <a:p>
            <a:r>
              <a:rPr lang="en-IN" dirty="0"/>
              <a:t>A constructor in python is a special type of method which is used  to initialize the instance member of class </a:t>
            </a:r>
          </a:p>
          <a:p>
            <a:r>
              <a:rPr lang="en-IN" dirty="0"/>
              <a:t>The constructor execute the first when you call the class </a:t>
            </a:r>
            <a:r>
              <a:rPr lang="en-IN" dirty="0" err="1"/>
              <a:t>obects</a:t>
            </a:r>
            <a:r>
              <a:rPr lang="en-IN" dirty="0"/>
              <a:t>.</a:t>
            </a:r>
          </a:p>
          <a:p>
            <a:r>
              <a:rPr lang="en-IN" dirty="0"/>
              <a:t>Only one constructor for class</a:t>
            </a:r>
          </a:p>
          <a:p>
            <a:r>
              <a:rPr lang="en-IN" dirty="0"/>
              <a:t>No constructor overloading in a class</a:t>
            </a:r>
          </a:p>
          <a:p>
            <a:r>
              <a:rPr lang="en-IN" dirty="0"/>
              <a:t>Constructor name start with __</a:t>
            </a:r>
            <a:r>
              <a:rPr lang="en-IN" dirty="0" err="1"/>
              <a:t>init</a:t>
            </a:r>
            <a:r>
              <a:rPr lang="en-IN" dirty="0"/>
              <a:t>__()</a:t>
            </a:r>
          </a:p>
          <a:p>
            <a:r>
              <a:rPr lang="en-IN" dirty="0"/>
              <a:t>Syntax:</a:t>
            </a:r>
          </a:p>
          <a:p>
            <a:r>
              <a:rPr lang="en-IN" dirty="0"/>
              <a:t>Class </a:t>
            </a:r>
            <a:r>
              <a:rPr lang="en-IN" dirty="0" err="1"/>
              <a:t>classname</a:t>
            </a:r>
            <a:r>
              <a:rPr lang="en-IN" dirty="0"/>
              <a:t>:</a:t>
            </a:r>
          </a:p>
          <a:p>
            <a:pPr lvl="1"/>
            <a:r>
              <a:rPr lang="en-IN" dirty="0"/>
              <a:t>def __</a:t>
            </a:r>
            <a:r>
              <a:rPr lang="en-IN" dirty="0" err="1"/>
              <a:t>init</a:t>
            </a:r>
            <a:r>
              <a:rPr lang="en-IN" dirty="0"/>
              <a:t>__():</a:t>
            </a:r>
          </a:p>
          <a:p>
            <a:pPr lvl="2"/>
            <a:r>
              <a:rPr lang="en-IN" dirty="0"/>
              <a:t>&lt;body&gt;</a:t>
            </a:r>
          </a:p>
        </p:txBody>
      </p:sp>
      <p:sp>
        <p:nvSpPr>
          <p:cNvPr id="7" name="Slide Number Placeholder 6">
            <a:extLst>
              <a:ext uri="{FF2B5EF4-FFF2-40B4-BE49-F238E27FC236}">
                <a16:creationId xmlns:a16="http://schemas.microsoft.com/office/drawing/2014/main" id="{15B28769-93FD-6C34-7756-F33C6B347340}"/>
              </a:ext>
            </a:extLst>
          </p:cNvPr>
          <p:cNvSpPr>
            <a:spLocks noGrp="1"/>
          </p:cNvSpPr>
          <p:nvPr>
            <p:ph type="sldNum" sz="quarter" idx="12"/>
          </p:nvPr>
        </p:nvSpPr>
        <p:spPr/>
        <p:txBody>
          <a:bodyPr/>
          <a:lstStyle/>
          <a:p>
            <a:fld id="{96B25217-7B33-4CF6-9B9E-82FF272E23C8}" type="slidenum">
              <a:rPr lang="en-IN" smtClean="0"/>
              <a:t>47</a:t>
            </a:fld>
            <a:endParaRPr lang="en-IN"/>
          </a:p>
        </p:txBody>
      </p:sp>
    </p:spTree>
    <p:extLst>
      <p:ext uri="{BB962C8B-B14F-4D97-AF65-F5344CB8AC3E}">
        <p14:creationId xmlns:p14="http://schemas.microsoft.com/office/powerpoint/2010/main" val="3736851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onstructor in Python [Guide] – PYnative">
            <a:extLst>
              <a:ext uri="{FF2B5EF4-FFF2-40B4-BE49-F238E27FC236}">
                <a16:creationId xmlns:a16="http://schemas.microsoft.com/office/drawing/2014/main" id="{2CDBD8EE-DD5F-9196-BE49-A5FECF87C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836" y="169504"/>
            <a:ext cx="9013274" cy="572446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CCE075C-7BB0-215D-534C-E07B5089C53E}"/>
              </a:ext>
            </a:extLst>
          </p:cNvPr>
          <p:cNvSpPr>
            <a:spLocks noGrp="1"/>
          </p:cNvSpPr>
          <p:nvPr>
            <p:ph type="sldNum" sz="quarter" idx="12"/>
          </p:nvPr>
        </p:nvSpPr>
        <p:spPr/>
        <p:txBody>
          <a:bodyPr/>
          <a:lstStyle/>
          <a:p>
            <a:fld id="{96B25217-7B33-4CF6-9B9E-82FF272E23C8}" type="slidenum">
              <a:rPr lang="en-IN" smtClean="0"/>
              <a:t>48</a:t>
            </a:fld>
            <a:endParaRPr lang="en-IN"/>
          </a:p>
        </p:txBody>
      </p:sp>
    </p:spTree>
    <p:extLst>
      <p:ext uri="{BB962C8B-B14F-4D97-AF65-F5344CB8AC3E}">
        <p14:creationId xmlns:p14="http://schemas.microsoft.com/office/powerpoint/2010/main" val="3548274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1672-9671-D7DD-F555-245A6EC87954}"/>
              </a:ext>
            </a:extLst>
          </p:cNvPr>
          <p:cNvSpPr>
            <a:spLocks noGrp="1"/>
          </p:cNvSpPr>
          <p:nvPr>
            <p:ph type="title"/>
          </p:nvPr>
        </p:nvSpPr>
        <p:spPr/>
        <p:txBody>
          <a:bodyPr/>
          <a:lstStyle/>
          <a:p>
            <a:r>
              <a:rPr lang="en-IN" dirty="0"/>
              <a:t>Object</a:t>
            </a:r>
          </a:p>
        </p:txBody>
      </p:sp>
      <p:sp>
        <p:nvSpPr>
          <p:cNvPr id="3" name="Content Placeholder 2">
            <a:extLst>
              <a:ext uri="{FF2B5EF4-FFF2-40B4-BE49-F238E27FC236}">
                <a16:creationId xmlns:a16="http://schemas.microsoft.com/office/drawing/2014/main" id="{61933CE2-1E85-D919-E390-BDD3613C21D9}"/>
              </a:ext>
            </a:extLst>
          </p:cNvPr>
          <p:cNvSpPr>
            <a:spLocks noGrp="1"/>
          </p:cNvSpPr>
          <p:nvPr>
            <p:ph idx="1"/>
          </p:nvPr>
        </p:nvSpPr>
        <p:spPr/>
        <p:txBody>
          <a:bodyPr/>
          <a:lstStyle/>
          <a:p>
            <a:r>
              <a:rPr lang="en-US" b="0" i="0" dirty="0">
                <a:solidFill>
                  <a:schemeClr val="tx1"/>
                </a:solidFill>
                <a:effectLst/>
                <a:latin typeface="Nunito" pitchFamily="2" charset="0"/>
              </a:rPr>
              <a:t>An </a:t>
            </a:r>
            <a:r>
              <a:rPr lang="en-US" b="1" i="0" dirty="0">
                <a:solidFill>
                  <a:schemeClr val="tx1"/>
                </a:solidFill>
                <a:effectLst/>
                <a:latin typeface="Nunito" pitchFamily="2" charset="0"/>
              </a:rPr>
              <a:t>Object</a:t>
            </a:r>
            <a:r>
              <a:rPr lang="en-US" b="0" i="0" dirty="0">
                <a:solidFill>
                  <a:schemeClr val="tx1"/>
                </a:solidFill>
                <a:effectLst/>
                <a:latin typeface="Nunito" pitchFamily="2" charset="0"/>
              </a:rPr>
              <a:t> is an instance of a Class. </a:t>
            </a:r>
          </a:p>
          <a:p>
            <a:r>
              <a:rPr lang="en-US" b="0" i="0" dirty="0">
                <a:solidFill>
                  <a:schemeClr val="tx1"/>
                </a:solidFill>
                <a:effectLst/>
                <a:latin typeface="Nunito" pitchFamily="2" charset="0"/>
              </a:rPr>
              <a:t>A class is like a blueprint while an instance is a copy of the class with actual values. Python is an object-oriented programming language that stresses objects</a:t>
            </a:r>
          </a:p>
          <a:p>
            <a:r>
              <a:rPr lang="en-US" b="0" i="0" dirty="0">
                <a:solidFill>
                  <a:schemeClr val="tx1"/>
                </a:solidFill>
                <a:effectLst/>
                <a:latin typeface="Nunito" pitchFamily="2" charset="0"/>
              </a:rPr>
              <a:t> i.e. it mainly emphasizes functions. </a:t>
            </a:r>
          </a:p>
          <a:p>
            <a:r>
              <a:rPr lang="en-US" b="0" i="0" dirty="0">
                <a:solidFill>
                  <a:schemeClr val="tx1"/>
                </a:solidFill>
                <a:effectLst/>
                <a:latin typeface="Nunito" pitchFamily="2" charset="0"/>
              </a:rPr>
              <a:t>Python Objects are basically an encapsulation of data variables and methods acting on that data into a single entity.</a:t>
            </a:r>
          </a:p>
          <a:p>
            <a:r>
              <a:rPr lang="en-US" dirty="0">
                <a:solidFill>
                  <a:schemeClr val="tx1"/>
                </a:solidFill>
                <a:latin typeface="Nunito" pitchFamily="2" charset="0"/>
              </a:rPr>
              <a:t>An object is variables or functions </a:t>
            </a:r>
            <a:endParaRPr lang="en-IN" dirty="0">
              <a:solidFill>
                <a:schemeClr val="tx1"/>
              </a:solidFill>
            </a:endParaRPr>
          </a:p>
        </p:txBody>
      </p:sp>
      <p:sp>
        <p:nvSpPr>
          <p:cNvPr id="5" name="Slide Number Placeholder 4">
            <a:extLst>
              <a:ext uri="{FF2B5EF4-FFF2-40B4-BE49-F238E27FC236}">
                <a16:creationId xmlns:a16="http://schemas.microsoft.com/office/drawing/2014/main" id="{462551B0-75CF-5680-D4EE-C446DA356546}"/>
              </a:ext>
            </a:extLst>
          </p:cNvPr>
          <p:cNvSpPr>
            <a:spLocks noGrp="1"/>
          </p:cNvSpPr>
          <p:nvPr>
            <p:ph type="sldNum" sz="quarter" idx="12"/>
          </p:nvPr>
        </p:nvSpPr>
        <p:spPr/>
        <p:txBody>
          <a:bodyPr/>
          <a:lstStyle/>
          <a:p>
            <a:fld id="{96B25217-7B33-4CF6-9B9E-82FF272E23C8}" type="slidenum">
              <a:rPr lang="en-IN" smtClean="0"/>
              <a:t>49</a:t>
            </a:fld>
            <a:endParaRPr lang="en-IN"/>
          </a:p>
        </p:txBody>
      </p:sp>
    </p:spTree>
    <p:extLst>
      <p:ext uri="{BB962C8B-B14F-4D97-AF65-F5344CB8AC3E}">
        <p14:creationId xmlns:p14="http://schemas.microsoft.com/office/powerpoint/2010/main" val="3142662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y Should You use Python for Web Development?">
            <a:extLst>
              <a:ext uri="{FF2B5EF4-FFF2-40B4-BE49-F238E27FC236}">
                <a16:creationId xmlns:a16="http://schemas.microsoft.com/office/drawing/2014/main" id="{C95534B4-8EFB-D2A7-09F8-4FBD38A37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396" y="774441"/>
            <a:ext cx="9119118" cy="455955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ABD906B-ECDD-6765-3C63-81C5B3D4B6E6}"/>
              </a:ext>
            </a:extLst>
          </p:cNvPr>
          <p:cNvSpPr>
            <a:spLocks noGrp="1"/>
          </p:cNvSpPr>
          <p:nvPr>
            <p:ph type="sldNum" sz="quarter" idx="12"/>
          </p:nvPr>
        </p:nvSpPr>
        <p:spPr/>
        <p:txBody>
          <a:bodyPr/>
          <a:lstStyle/>
          <a:p>
            <a:fld id="{96B25217-7B33-4CF6-9B9E-82FF272E23C8}" type="slidenum">
              <a:rPr lang="en-IN" smtClean="0"/>
              <a:t>5</a:t>
            </a:fld>
            <a:endParaRPr lang="en-IN"/>
          </a:p>
        </p:txBody>
      </p:sp>
    </p:spTree>
    <p:extLst>
      <p:ext uri="{BB962C8B-B14F-4D97-AF65-F5344CB8AC3E}">
        <p14:creationId xmlns:p14="http://schemas.microsoft.com/office/powerpoint/2010/main" val="2946377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Attributes in Python | Board Infinity">
            <a:extLst>
              <a:ext uri="{FF2B5EF4-FFF2-40B4-BE49-F238E27FC236}">
                <a16:creationId xmlns:a16="http://schemas.microsoft.com/office/drawing/2014/main" id="{664FA6D9-86AD-DA9F-ED4D-E3C3072DD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20465" cy="63354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54EE2AE-3BCD-BB72-518C-2781C460674E}"/>
              </a:ext>
            </a:extLst>
          </p:cNvPr>
          <p:cNvSpPr/>
          <p:nvPr/>
        </p:nvSpPr>
        <p:spPr>
          <a:xfrm>
            <a:off x="11084767" y="5850294"/>
            <a:ext cx="1107233" cy="485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9A1797EE-B852-0032-9C81-A1113A25083C}"/>
              </a:ext>
            </a:extLst>
          </p:cNvPr>
          <p:cNvSpPr>
            <a:spLocks noGrp="1"/>
          </p:cNvSpPr>
          <p:nvPr>
            <p:ph type="sldNum" sz="quarter" idx="12"/>
          </p:nvPr>
        </p:nvSpPr>
        <p:spPr/>
        <p:txBody>
          <a:bodyPr/>
          <a:lstStyle/>
          <a:p>
            <a:fld id="{96B25217-7B33-4CF6-9B9E-82FF272E23C8}" type="slidenum">
              <a:rPr lang="en-IN" smtClean="0"/>
              <a:t>50</a:t>
            </a:fld>
            <a:endParaRPr lang="en-IN"/>
          </a:p>
        </p:txBody>
      </p:sp>
    </p:spTree>
    <p:extLst>
      <p:ext uri="{BB962C8B-B14F-4D97-AF65-F5344CB8AC3E}">
        <p14:creationId xmlns:p14="http://schemas.microsoft.com/office/powerpoint/2010/main" val="1703469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Python Class and Objects, Object Oriented Programming with Python - Python">
            <a:extLst>
              <a:ext uri="{FF2B5EF4-FFF2-40B4-BE49-F238E27FC236}">
                <a16:creationId xmlns:a16="http://schemas.microsoft.com/office/drawing/2014/main" id="{F6D39EB1-B931-0F06-B6E8-AA3176C3C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74" y="817253"/>
            <a:ext cx="5619750" cy="499571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Python Classes and Objects - Python Tutorial">
            <a:extLst>
              <a:ext uri="{FF2B5EF4-FFF2-40B4-BE49-F238E27FC236}">
                <a16:creationId xmlns:a16="http://schemas.microsoft.com/office/drawing/2014/main" id="{C50C4D23-2D6C-8142-DA81-28010CE9B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249" y="164354"/>
            <a:ext cx="5050777" cy="573949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54BE97C-E9BD-D130-221E-14F5B2AC17AC}"/>
              </a:ext>
            </a:extLst>
          </p:cNvPr>
          <p:cNvSpPr>
            <a:spLocks noGrp="1"/>
          </p:cNvSpPr>
          <p:nvPr>
            <p:ph type="sldNum" sz="quarter" idx="12"/>
          </p:nvPr>
        </p:nvSpPr>
        <p:spPr/>
        <p:txBody>
          <a:bodyPr/>
          <a:lstStyle/>
          <a:p>
            <a:fld id="{96B25217-7B33-4CF6-9B9E-82FF272E23C8}" type="slidenum">
              <a:rPr lang="en-IN" smtClean="0"/>
              <a:t>51</a:t>
            </a:fld>
            <a:endParaRPr lang="en-IN"/>
          </a:p>
        </p:txBody>
      </p:sp>
    </p:spTree>
    <p:extLst>
      <p:ext uri="{BB962C8B-B14F-4D97-AF65-F5344CB8AC3E}">
        <p14:creationId xmlns:p14="http://schemas.microsoft.com/office/powerpoint/2010/main" val="1796842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3688-656B-BB12-AD21-72AC39BCD19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Inheritance </a:t>
            </a:r>
          </a:p>
        </p:txBody>
      </p:sp>
      <p:sp>
        <p:nvSpPr>
          <p:cNvPr id="3" name="Content Placeholder 2">
            <a:extLst>
              <a:ext uri="{FF2B5EF4-FFF2-40B4-BE49-F238E27FC236}">
                <a16:creationId xmlns:a16="http://schemas.microsoft.com/office/drawing/2014/main" id="{C7BA1C13-7FFD-B20D-B893-B44774282E3F}"/>
              </a:ext>
            </a:extLst>
          </p:cNvPr>
          <p:cNvSpPr>
            <a:spLocks noGrp="1"/>
          </p:cNvSpPr>
          <p:nvPr>
            <p:ph idx="1"/>
          </p:nvPr>
        </p:nvSpPr>
        <p:spPr/>
        <p:txBody>
          <a:bodyPr>
            <a:noAutofit/>
          </a:bodyPr>
          <a:lstStyle/>
          <a:p>
            <a:pPr marL="457200" indent="-457200">
              <a:buFont typeface="+mj-lt"/>
              <a:buAutoNum type="arabicPeriod"/>
            </a:pPr>
            <a:r>
              <a:rPr lang="en-US" sz="2400" b="0" i="0" dirty="0">
                <a:solidFill>
                  <a:schemeClr val="tx1"/>
                </a:solidFill>
                <a:effectLst/>
                <a:latin typeface="Times New Roman" panose="02020603050405020304" pitchFamily="18" charset="0"/>
                <a:cs typeface="Times New Roman" panose="02020603050405020304" pitchFamily="18" charset="0"/>
              </a:rPr>
              <a:t>It is a mechanism that allows you to create a hierarchy of classes that share a set of properties and methods by deriving a class from another class. Inheritance is the capability of one class to derive or inherit the properties from another class. </a:t>
            </a:r>
          </a:p>
          <a:p>
            <a:pPr marL="457200" indent="-457200">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It represent real world relationship well</a:t>
            </a:r>
          </a:p>
          <a:p>
            <a:pPr marL="457200" indent="-457200">
              <a:buFont typeface="+mj-lt"/>
              <a:buAutoNum type="arabicPeriod"/>
            </a:pPr>
            <a:r>
              <a:rPr lang="en-US" sz="2400" b="0" i="0" dirty="0">
                <a:solidFill>
                  <a:schemeClr val="tx1"/>
                </a:solidFill>
                <a:effectLst/>
                <a:latin typeface="Times New Roman" panose="02020603050405020304" pitchFamily="18" charset="0"/>
                <a:cs typeface="Times New Roman" panose="02020603050405020304" pitchFamily="18" charset="0"/>
              </a:rPr>
              <a:t>It provides reusability of the code, we don’t have to writ</a:t>
            </a:r>
            <a:r>
              <a:rPr lang="en-US" sz="2400" dirty="0">
                <a:solidFill>
                  <a:schemeClr val="tx1"/>
                </a:solidFill>
                <a:latin typeface="Times New Roman" panose="02020603050405020304" pitchFamily="18" charset="0"/>
                <a:cs typeface="Times New Roman" panose="02020603050405020304" pitchFamily="18" charset="0"/>
              </a:rPr>
              <a:t>e same code again and again.</a:t>
            </a:r>
          </a:p>
          <a:p>
            <a:pPr marL="457200" indent="-457200">
              <a:buFont typeface="+mj-lt"/>
              <a:buAutoNum type="arabicPeriod"/>
            </a:pPr>
            <a:r>
              <a:rPr lang="en-US" sz="2400" b="0" i="0" dirty="0">
                <a:solidFill>
                  <a:schemeClr val="tx1"/>
                </a:solidFill>
                <a:effectLst/>
                <a:latin typeface="Times New Roman" panose="02020603050405020304" pitchFamily="18" charset="0"/>
                <a:cs typeface="Times New Roman" panose="02020603050405020304" pitchFamily="18" charset="0"/>
              </a:rPr>
              <a:t>It is </a:t>
            </a:r>
            <a:r>
              <a:rPr lang="en-US" sz="2400" dirty="0">
                <a:solidFill>
                  <a:schemeClr val="tx1"/>
                </a:solidFill>
                <a:latin typeface="Times New Roman" panose="02020603050405020304" pitchFamily="18" charset="0"/>
                <a:cs typeface="Times New Roman" panose="02020603050405020304" pitchFamily="18" charset="0"/>
              </a:rPr>
              <a:t>transitive in nature. which means class B inherits from class A.</a:t>
            </a:r>
          </a:p>
          <a:p>
            <a:pPr marL="457200" indent="-457200">
              <a:buFont typeface="+mj-lt"/>
              <a:buAutoNum type="arabicPeriod"/>
            </a:pPr>
            <a:r>
              <a:rPr lang="en-US" sz="2400" b="0" i="0" dirty="0">
                <a:solidFill>
                  <a:schemeClr val="tx1"/>
                </a:solidFill>
                <a:effectLst/>
                <a:latin typeface="Times New Roman" panose="02020603050405020304" pitchFamily="18" charset="0"/>
                <a:cs typeface="Times New Roman" panose="02020603050405020304" pitchFamily="18" charset="0"/>
              </a:rPr>
              <a:t>It offers simple, understandable model structure.</a:t>
            </a:r>
          </a:p>
          <a:p>
            <a:pPr marL="457200" indent="-457200">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Less development and maintenance expenses result from an inheritance</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0793405-092F-3593-D402-FF28AC730B6B}"/>
              </a:ext>
            </a:extLst>
          </p:cNvPr>
          <p:cNvSpPr>
            <a:spLocks noGrp="1"/>
          </p:cNvSpPr>
          <p:nvPr>
            <p:ph type="sldNum" sz="quarter" idx="12"/>
          </p:nvPr>
        </p:nvSpPr>
        <p:spPr/>
        <p:txBody>
          <a:bodyPr/>
          <a:lstStyle/>
          <a:p>
            <a:fld id="{96B25217-7B33-4CF6-9B9E-82FF272E23C8}" type="slidenum">
              <a:rPr lang="en-IN" smtClean="0"/>
              <a:t>52</a:t>
            </a:fld>
            <a:endParaRPr lang="en-IN"/>
          </a:p>
        </p:txBody>
      </p:sp>
    </p:spTree>
    <p:extLst>
      <p:ext uri="{BB962C8B-B14F-4D97-AF65-F5344CB8AC3E}">
        <p14:creationId xmlns:p14="http://schemas.microsoft.com/office/powerpoint/2010/main" val="953249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CA2C39-282B-2FE8-1B77-291129C463B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Inheritance Types</a:t>
            </a:r>
          </a:p>
        </p:txBody>
      </p:sp>
      <p:sp>
        <p:nvSpPr>
          <p:cNvPr id="5" name="Content Placeholder 4">
            <a:extLst>
              <a:ext uri="{FF2B5EF4-FFF2-40B4-BE49-F238E27FC236}">
                <a16:creationId xmlns:a16="http://schemas.microsoft.com/office/drawing/2014/main" id="{0277318B-2E5A-E250-36C6-098B1C949962}"/>
              </a:ext>
            </a:extLst>
          </p:cNvPr>
          <p:cNvSpPr>
            <a:spLocks noGrp="1"/>
          </p:cNvSpPr>
          <p:nvPr>
            <p:ph idx="1"/>
          </p:nvPr>
        </p:nvSpPr>
        <p:spPr/>
        <p:txBody>
          <a:bodyPr>
            <a:normAutofit fontScale="92500" lnSpcReduction="20000"/>
          </a:bodyPr>
          <a:lstStyle/>
          <a:p>
            <a:pPr marL="457200" indent="-457200">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Inheritance is defined as the mechanism of inheriting the properties of the base class to the child class. Here we a going to see the types of</a:t>
            </a:r>
            <a:r>
              <a:rPr lang="en-US" b="1" i="0" dirty="0">
                <a:solidFill>
                  <a:schemeClr val="tx1"/>
                </a:solidFill>
                <a:effectLst/>
                <a:latin typeface="Times New Roman" panose="02020603050405020304" pitchFamily="18" charset="0"/>
                <a:cs typeface="Times New Roman" panose="02020603050405020304" pitchFamily="18" charset="0"/>
              </a:rPr>
              <a:t> </a:t>
            </a:r>
            <a:r>
              <a:rPr lang="en-US" b="1" i="0" u="sng"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inheritance in Python.</a:t>
            </a:r>
            <a:endParaRPr lang="en-US" b="1" i="0" u="sng" dirty="0">
              <a:solidFill>
                <a:schemeClr val="tx1"/>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Types of Inheritance depend upon the number of child and parent classes involved. There are four types of inheritance in Python:</a:t>
            </a:r>
          </a:p>
          <a:p>
            <a:pPr marL="457200" indent="-457200">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Single inheritance enables a derived class to inherit properties from  parent class, thus enabling code reusability.</a:t>
            </a:r>
          </a:p>
          <a:p>
            <a:pPr marL="457200" indent="-4572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Multiple inheritance, a class is derived from the other class, parent class properties use in child class</a:t>
            </a:r>
          </a:p>
          <a:p>
            <a:pPr marL="457200" indent="-4572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Muli-level inheritance, a class is derived from the subsequent classes. There are multiple parents classes for child class.</a:t>
            </a:r>
          </a:p>
          <a:p>
            <a:pPr marL="457200" indent="-4572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Hierarchal inheritance, there are more than one derived class for a base class is called Hierarchal inheritance.</a:t>
            </a:r>
          </a:p>
          <a:p>
            <a:pPr marL="457200" indent="-457200">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Hybrid  or Cycle inheritance: There are combination of inheritance. Which can makes cycle or hybrid.</a:t>
            </a:r>
          </a:p>
          <a:p>
            <a:pPr marL="457200" indent="-457200">
              <a:buFont typeface="+mj-lt"/>
              <a:buAutoNum type="arabicPeriod"/>
            </a:pP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583C626-712B-D921-B8E6-C750CC11ABB1}"/>
              </a:ext>
            </a:extLst>
          </p:cNvPr>
          <p:cNvSpPr>
            <a:spLocks noGrp="1"/>
          </p:cNvSpPr>
          <p:nvPr>
            <p:ph type="sldNum" sz="quarter" idx="12"/>
          </p:nvPr>
        </p:nvSpPr>
        <p:spPr/>
        <p:txBody>
          <a:bodyPr/>
          <a:lstStyle/>
          <a:p>
            <a:fld id="{96B25217-7B33-4CF6-9B9E-82FF272E23C8}" type="slidenum">
              <a:rPr lang="en-IN" smtClean="0"/>
              <a:t>53</a:t>
            </a:fld>
            <a:endParaRPr lang="en-IN"/>
          </a:p>
        </p:txBody>
      </p:sp>
    </p:spTree>
    <p:extLst>
      <p:ext uri="{BB962C8B-B14F-4D97-AF65-F5344CB8AC3E}">
        <p14:creationId xmlns:p14="http://schemas.microsoft.com/office/powerpoint/2010/main" val="2644003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95A72F3-15D4-2A3F-F58A-34981BF85B43}"/>
              </a:ext>
            </a:extLst>
          </p:cNvPr>
          <p:cNvSpPr>
            <a:spLocks noGrp="1"/>
          </p:cNvSpPr>
          <p:nvPr>
            <p:ph type="sldNum" sz="quarter" idx="12"/>
          </p:nvPr>
        </p:nvSpPr>
        <p:spPr/>
        <p:txBody>
          <a:bodyPr/>
          <a:lstStyle/>
          <a:p>
            <a:fld id="{96B25217-7B33-4CF6-9B9E-82FF272E23C8}" type="slidenum">
              <a:rPr lang="en-IN" smtClean="0"/>
              <a:t>54</a:t>
            </a:fld>
            <a:endParaRPr lang="en-IN"/>
          </a:p>
        </p:txBody>
      </p:sp>
      <p:pic>
        <p:nvPicPr>
          <p:cNvPr id="7" name="Picture 6">
            <a:extLst>
              <a:ext uri="{FF2B5EF4-FFF2-40B4-BE49-F238E27FC236}">
                <a16:creationId xmlns:a16="http://schemas.microsoft.com/office/drawing/2014/main" id="{AA9D3845-FA49-8950-07F4-D5CC2FBCD639}"/>
              </a:ext>
            </a:extLst>
          </p:cNvPr>
          <p:cNvPicPr>
            <a:picLocks noChangeAspect="1"/>
          </p:cNvPicPr>
          <p:nvPr/>
        </p:nvPicPr>
        <p:blipFill>
          <a:blip r:embed="rId2"/>
          <a:stretch>
            <a:fillRect/>
          </a:stretch>
        </p:blipFill>
        <p:spPr>
          <a:xfrm>
            <a:off x="2339014" y="1333318"/>
            <a:ext cx="7513971" cy="4191363"/>
          </a:xfrm>
          <a:prstGeom prst="rect">
            <a:avLst/>
          </a:prstGeom>
        </p:spPr>
      </p:pic>
    </p:spTree>
    <p:extLst>
      <p:ext uri="{BB962C8B-B14F-4D97-AF65-F5344CB8AC3E}">
        <p14:creationId xmlns:p14="http://schemas.microsoft.com/office/powerpoint/2010/main" val="741093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5019D1-6670-30B9-A007-DABF06E3D51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Single Inheritance</a:t>
            </a:r>
            <a:endParaRPr lang="en-IN"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C64F41E-A64C-D26A-0C15-9FC5192D0DFE}"/>
              </a:ext>
            </a:extLst>
          </p:cNvPr>
          <p:cNvSpPr>
            <a:spLocks noGrp="1"/>
          </p:cNvSpPr>
          <p:nvPr>
            <p:ph type="sldNum" sz="quarter" idx="12"/>
          </p:nvPr>
        </p:nvSpPr>
        <p:spPr/>
        <p:txBody>
          <a:bodyPr/>
          <a:lstStyle/>
          <a:p>
            <a:fld id="{96B25217-7B33-4CF6-9B9E-82FF272E23C8}" type="slidenum">
              <a:rPr lang="en-IN" smtClean="0"/>
              <a:t>55</a:t>
            </a:fld>
            <a:endParaRPr lang="en-IN"/>
          </a:p>
        </p:txBody>
      </p:sp>
      <p:sp>
        <p:nvSpPr>
          <p:cNvPr id="4" name="Rectangle 3">
            <a:extLst>
              <a:ext uri="{FF2B5EF4-FFF2-40B4-BE49-F238E27FC236}">
                <a16:creationId xmlns:a16="http://schemas.microsoft.com/office/drawing/2014/main" id="{0CE7A437-6FE4-79E7-B188-E83B23140838}"/>
              </a:ext>
            </a:extLst>
          </p:cNvPr>
          <p:cNvSpPr/>
          <p:nvPr/>
        </p:nvSpPr>
        <p:spPr>
          <a:xfrm>
            <a:off x="1632857" y="2383972"/>
            <a:ext cx="2761861" cy="10450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Parents</a:t>
            </a:r>
            <a:endParaRPr lang="en-IN" dirty="0"/>
          </a:p>
        </p:txBody>
      </p:sp>
      <p:sp>
        <p:nvSpPr>
          <p:cNvPr id="6" name="Rectangle 5">
            <a:extLst>
              <a:ext uri="{FF2B5EF4-FFF2-40B4-BE49-F238E27FC236}">
                <a16:creationId xmlns:a16="http://schemas.microsoft.com/office/drawing/2014/main" id="{6EEDA062-F6ED-B8D6-6FDF-D8D1B901445D}"/>
              </a:ext>
            </a:extLst>
          </p:cNvPr>
          <p:cNvSpPr/>
          <p:nvPr/>
        </p:nvSpPr>
        <p:spPr>
          <a:xfrm>
            <a:off x="6534539" y="4337181"/>
            <a:ext cx="2761861" cy="10450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Childs</a:t>
            </a:r>
            <a:endParaRPr lang="en-IN" dirty="0"/>
          </a:p>
        </p:txBody>
      </p:sp>
      <p:cxnSp>
        <p:nvCxnSpPr>
          <p:cNvPr id="10" name="Connector: Elbow 9">
            <a:extLst>
              <a:ext uri="{FF2B5EF4-FFF2-40B4-BE49-F238E27FC236}">
                <a16:creationId xmlns:a16="http://schemas.microsoft.com/office/drawing/2014/main" id="{F6133EB5-B997-93B4-39F5-0EFFBAAC9895}"/>
              </a:ext>
            </a:extLst>
          </p:cNvPr>
          <p:cNvCxnSpPr/>
          <p:nvPr/>
        </p:nvCxnSpPr>
        <p:spPr>
          <a:xfrm>
            <a:off x="4516016" y="2906486"/>
            <a:ext cx="2416629" cy="20480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704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E981BF-8AA4-50A0-3F78-30733FF69B50}"/>
              </a:ext>
            </a:extLst>
          </p:cNvPr>
          <p:cNvSpPr>
            <a:spLocks noGrp="1"/>
          </p:cNvSpPr>
          <p:nvPr>
            <p:ph type="title"/>
          </p:nvPr>
        </p:nvSpPr>
        <p:spPr>
          <a:xfrm>
            <a:off x="350831" y="77163"/>
            <a:ext cx="10058400" cy="1450757"/>
          </a:xfrm>
        </p:spPr>
        <p:txBody>
          <a:bodyPr/>
          <a:lstStyle/>
          <a:p>
            <a:r>
              <a:rPr lang="en-US" dirty="0">
                <a:latin typeface="Times New Roman" panose="02020603050405020304" pitchFamily="18" charset="0"/>
                <a:cs typeface="Times New Roman" panose="02020603050405020304" pitchFamily="18" charset="0"/>
              </a:rPr>
              <a:t>Fashion Industry</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50EB010-7C47-5AAF-FBD5-9E8E0E53C5C2}"/>
              </a:ext>
            </a:extLst>
          </p:cNvPr>
          <p:cNvSpPr>
            <a:spLocks noGrp="1"/>
          </p:cNvSpPr>
          <p:nvPr>
            <p:ph type="sldNum" sz="quarter" idx="12"/>
          </p:nvPr>
        </p:nvSpPr>
        <p:spPr/>
        <p:txBody>
          <a:bodyPr/>
          <a:lstStyle/>
          <a:p>
            <a:fld id="{96B25217-7B33-4CF6-9B9E-82FF272E23C8}" type="slidenum">
              <a:rPr lang="en-IN" smtClean="0"/>
              <a:t>56</a:t>
            </a:fld>
            <a:endParaRPr lang="en-IN"/>
          </a:p>
        </p:txBody>
      </p:sp>
      <p:sp>
        <p:nvSpPr>
          <p:cNvPr id="5" name="Rectangle 4">
            <a:extLst>
              <a:ext uri="{FF2B5EF4-FFF2-40B4-BE49-F238E27FC236}">
                <a16:creationId xmlns:a16="http://schemas.microsoft.com/office/drawing/2014/main" id="{F192210C-60F3-810F-323B-6ED8444CBC55}"/>
              </a:ext>
            </a:extLst>
          </p:cNvPr>
          <p:cNvSpPr/>
          <p:nvPr/>
        </p:nvSpPr>
        <p:spPr>
          <a:xfrm>
            <a:off x="1427584" y="2435290"/>
            <a:ext cx="2668555" cy="1278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highlight>
                  <a:srgbClr val="FFFF00"/>
                </a:highlight>
              </a:rPr>
              <a:t>Fashion ware</a:t>
            </a:r>
          </a:p>
          <a:p>
            <a:pPr algn="ctr"/>
            <a:r>
              <a:rPr lang="en-US" dirty="0"/>
              <a:t>Cultural ware, Traditional ware</a:t>
            </a:r>
          </a:p>
          <a:p>
            <a:pPr algn="ctr"/>
            <a:endParaRPr lang="en-IN" dirty="0"/>
          </a:p>
        </p:txBody>
      </p:sp>
      <p:sp>
        <p:nvSpPr>
          <p:cNvPr id="6" name="Rectangle 5">
            <a:extLst>
              <a:ext uri="{FF2B5EF4-FFF2-40B4-BE49-F238E27FC236}">
                <a16:creationId xmlns:a16="http://schemas.microsoft.com/office/drawing/2014/main" id="{9680A772-E896-188F-D382-D9BD0D3D9A78}"/>
              </a:ext>
            </a:extLst>
          </p:cNvPr>
          <p:cNvSpPr/>
          <p:nvPr/>
        </p:nvSpPr>
        <p:spPr>
          <a:xfrm>
            <a:off x="6217299" y="3808391"/>
            <a:ext cx="2668555" cy="1278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highlight>
                  <a:srgbClr val="FFFF00"/>
                </a:highlight>
              </a:rPr>
              <a:t>Western ware</a:t>
            </a:r>
          </a:p>
          <a:p>
            <a:pPr algn="ctr"/>
            <a:r>
              <a:rPr lang="en-US" b="1" dirty="0">
                <a:solidFill>
                  <a:srgbClr val="FF0000"/>
                </a:solidFill>
                <a:highlight>
                  <a:srgbClr val="FFFF00"/>
                </a:highlight>
              </a:rPr>
              <a:t>Shirt Pant, coat set</a:t>
            </a:r>
          </a:p>
          <a:p>
            <a:pPr algn="ctr"/>
            <a:endParaRPr lang="en-IN" b="1" dirty="0">
              <a:solidFill>
                <a:srgbClr val="FF0000"/>
              </a:solidFill>
              <a:highlight>
                <a:srgbClr val="FFFF00"/>
              </a:highlight>
            </a:endParaRPr>
          </a:p>
        </p:txBody>
      </p:sp>
      <p:cxnSp>
        <p:nvCxnSpPr>
          <p:cNvPr id="9" name="Connector: Elbow 8">
            <a:extLst>
              <a:ext uri="{FF2B5EF4-FFF2-40B4-BE49-F238E27FC236}">
                <a16:creationId xmlns:a16="http://schemas.microsoft.com/office/drawing/2014/main" id="{2C27146F-B3AB-7BF4-32C1-FBC8155F3F4A}"/>
              </a:ext>
            </a:extLst>
          </p:cNvPr>
          <p:cNvCxnSpPr>
            <a:endCxn id="6" idx="1"/>
          </p:cNvCxnSpPr>
          <p:nvPr/>
        </p:nvCxnSpPr>
        <p:spPr>
          <a:xfrm>
            <a:off x="4161453" y="3074437"/>
            <a:ext cx="2055846" cy="1373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588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ED7F-7CD2-05D9-24EB-9B5D25F27C8E}"/>
              </a:ext>
            </a:extLst>
          </p:cNvPr>
          <p:cNvSpPr>
            <a:spLocks noGrp="1"/>
          </p:cNvSpPr>
          <p:nvPr>
            <p:ph type="title"/>
          </p:nvPr>
        </p:nvSpPr>
        <p:spPr/>
        <p:txBody>
          <a:bodyPr/>
          <a:lstStyle/>
          <a:p>
            <a:r>
              <a:rPr lang="en-IN" dirty="0"/>
              <a:t>Example Code</a:t>
            </a:r>
          </a:p>
        </p:txBody>
      </p:sp>
      <p:sp>
        <p:nvSpPr>
          <p:cNvPr id="5" name="Slide Number Placeholder 4">
            <a:extLst>
              <a:ext uri="{FF2B5EF4-FFF2-40B4-BE49-F238E27FC236}">
                <a16:creationId xmlns:a16="http://schemas.microsoft.com/office/drawing/2014/main" id="{571FAE2A-10C2-73FF-A103-3A9F418EF543}"/>
              </a:ext>
            </a:extLst>
          </p:cNvPr>
          <p:cNvSpPr>
            <a:spLocks noGrp="1"/>
          </p:cNvSpPr>
          <p:nvPr>
            <p:ph type="sldNum" sz="quarter" idx="12"/>
          </p:nvPr>
        </p:nvSpPr>
        <p:spPr/>
        <p:txBody>
          <a:bodyPr/>
          <a:lstStyle/>
          <a:p>
            <a:fld id="{96B25217-7B33-4CF6-9B9E-82FF272E23C8}" type="slidenum">
              <a:rPr lang="en-IN" smtClean="0"/>
              <a:t>57</a:t>
            </a:fld>
            <a:endParaRPr lang="en-IN"/>
          </a:p>
        </p:txBody>
      </p:sp>
      <p:sp>
        <p:nvSpPr>
          <p:cNvPr id="6" name="Rectangle 2">
            <a:extLst>
              <a:ext uri="{FF2B5EF4-FFF2-40B4-BE49-F238E27FC236}">
                <a16:creationId xmlns:a16="http://schemas.microsoft.com/office/drawing/2014/main" id="{C2506DF5-B32C-A6F5-C20A-A690E86E912B}"/>
              </a:ext>
            </a:extLst>
          </p:cNvPr>
          <p:cNvSpPr>
            <a:spLocks noGrp="1" noChangeArrowheads="1"/>
          </p:cNvSpPr>
          <p:nvPr>
            <p:ph idx="1"/>
          </p:nvPr>
        </p:nvSpPr>
        <p:spPr bwMode="auto">
          <a:xfrm>
            <a:off x="1097280" y="2233892"/>
            <a:ext cx="3847207" cy="324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onsolas" panose="020B0609020204030204" pitchFamily="49" charset="0"/>
              </a:rPr>
              <a:t>class</a:t>
            </a:r>
            <a:r>
              <a:rPr kumimoji="0" lang="en-US" altLang="en-US" sz="800" b="0" i="0" u="none" strike="noStrike" cap="none" normalizeH="0" baseline="0" dirty="0">
                <a:ln>
                  <a:noFill/>
                </a:ln>
                <a:effectLst/>
                <a:latin typeface="Consolas" panose="020B0609020204030204" pitchFamily="49" charset="0"/>
              </a:rPr>
              <a:t> </a:t>
            </a:r>
            <a:r>
              <a:rPr kumimoji="0" lang="en-US" altLang="en-US" sz="1100" b="0" i="0" u="none" strike="noStrike" cap="none" normalizeH="0" baseline="0" dirty="0">
                <a:ln>
                  <a:noFill/>
                </a:ln>
                <a:effectLst/>
                <a:latin typeface="Consolas" panose="020B0609020204030204" pitchFamily="49" charset="0"/>
              </a:rPr>
              <a:t>Parent:</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a:t>
            </a:r>
            <a:r>
              <a:rPr kumimoji="0" lang="en-US" altLang="en-US" sz="1100" b="1" i="0" u="none" strike="noStrike" cap="none" normalizeH="0" baseline="0" dirty="0">
                <a:ln>
                  <a:noFill/>
                </a:ln>
                <a:effectLst/>
                <a:latin typeface="Consolas" panose="020B0609020204030204" pitchFamily="49" charset="0"/>
              </a:rPr>
              <a:t>def</a:t>
            </a:r>
            <a:r>
              <a:rPr kumimoji="0" lang="en-US" altLang="en-US" sz="800" b="0" i="0" u="none" strike="noStrike" cap="none" normalizeH="0" baseline="0" dirty="0">
                <a:ln>
                  <a:noFill/>
                </a:ln>
                <a:effectLst/>
                <a:latin typeface="Consolas" panose="020B0609020204030204" pitchFamily="49" charset="0"/>
              </a:rPr>
              <a:t> </a:t>
            </a:r>
            <a:r>
              <a:rPr kumimoji="0" lang="en-US" altLang="en-US" sz="1100" b="0" i="0" u="none" strike="noStrike" cap="none" normalizeH="0" baseline="0" dirty="0">
                <a:ln>
                  <a:noFill/>
                </a:ln>
                <a:effectLst/>
                <a:latin typeface="Consolas" panose="020B0609020204030204" pitchFamily="49" charset="0"/>
              </a:rPr>
              <a:t>func1(self):</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print("This function is in parent class.")</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Consolas" panose="020B0609020204030204" pitchFamily="49" charset="0"/>
              </a:rPr>
              <a:t> </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Derived class</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Consolas" panose="020B0609020204030204" pitchFamily="49" charset="0"/>
              </a:rPr>
              <a:t> </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Consolas" panose="020B0609020204030204" pitchFamily="49" charset="0"/>
              </a:rPr>
              <a:t> </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effectLst/>
                <a:latin typeface="Consolas" panose="020B0609020204030204" pitchFamily="49" charset="0"/>
              </a:rPr>
              <a:t>class</a:t>
            </a:r>
            <a:r>
              <a:rPr kumimoji="0" lang="en-US" altLang="en-US" sz="800" b="0" i="0" u="none" strike="noStrike" cap="none" normalizeH="0" baseline="0" dirty="0">
                <a:ln>
                  <a:noFill/>
                </a:ln>
                <a:effectLst/>
                <a:latin typeface="Consolas" panose="020B0609020204030204" pitchFamily="49" charset="0"/>
              </a:rPr>
              <a:t> </a:t>
            </a:r>
            <a:r>
              <a:rPr kumimoji="0" lang="en-US" altLang="en-US" sz="1100" b="0" i="0" u="none" strike="noStrike" cap="none" normalizeH="0" baseline="0" dirty="0">
                <a:ln>
                  <a:noFill/>
                </a:ln>
                <a:effectLst/>
                <a:latin typeface="Consolas" panose="020B0609020204030204" pitchFamily="49" charset="0"/>
              </a:rPr>
              <a:t>Child(Parent):</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a:t>
            </a:r>
            <a:r>
              <a:rPr kumimoji="0" lang="en-US" altLang="en-US" sz="1100" b="1" i="0" u="none" strike="noStrike" cap="none" normalizeH="0" baseline="0" dirty="0">
                <a:ln>
                  <a:noFill/>
                </a:ln>
                <a:effectLst/>
                <a:latin typeface="Consolas" panose="020B0609020204030204" pitchFamily="49" charset="0"/>
              </a:rPr>
              <a:t>def</a:t>
            </a:r>
            <a:r>
              <a:rPr kumimoji="0" lang="en-US" altLang="en-US" sz="800" b="0" i="0" u="none" strike="noStrike" cap="none" normalizeH="0" baseline="0" dirty="0">
                <a:ln>
                  <a:noFill/>
                </a:ln>
                <a:effectLst/>
                <a:latin typeface="Consolas" panose="020B0609020204030204" pitchFamily="49" charset="0"/>
              </a:rPr>
              <a:t> </a:t>
            </a:r>
            <a:r>
              <a:rPr kumimoji="0" lang="en-US" altLang="en-US" sz="1100" b="0" i="0" u="none" strike="noStrike" cap="none" normalizeH="0" baseline="0" dirty="0">
                <a:ln>
                  <a:noFill/>
                </a:ln>
                <a:effectLst/>
                <a:latin typeface="Consolas" panose="020B0609020204030204" pitchFamily="49" charset="0"/>
              </a:rPr>
              <a:t>func2(self):</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a:t>
            </a:r>
            <a:r>
              <a:rPr kumimoji="0" lang="en-US" altLang="en-US" sz="1100" b="1" i="0" u="none" strike="noStrike" cap="none" normalizeH="0" baseline="0" dirty="0">
                <a:ln>
                  <a:noFill/>
                </a:ln>
                <a:effectLst/>
                <a:latin typeface="Consolas" panose="020B0609020204030204" pitchFamily="49" charset="0"/>
              </a:rPr>
              <a:t>print</a:t>
            </a:r>
            <a:r>
              <a:rPr kumimoji="0" lang="en-US" altLang="en-US" sz="1100" b="0" i="0" u="none" strike="noStrike" cap="none" normalizeH="0" baseline="0" dirty="0">
                <a:ln>
                  <a:noFill/>
                </a:ln>
                <a:effectLst/>
                <a:latin typeface="Consolas" panose="020B0609020204030204" pitchFamily="49" charset="0"/>
              </a:rPr>
              <a:t>("This function is in child class.")</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Consolas" panose="020B0609020204030204" pitchFamily="49" charset="0"/>
              </a:rPr>
              <a:t> </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Consolas" panose="020B0609020204030204" pitchFamily="49" charset="0"/>
              </a:rPr>
              <a:t> </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 Driver's code</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object</a:t>
            </a:r>
            <a:r>
              <a:rPr kumimoji="0" lang="en-US" altLang="en-US" sz="800" b="0" i="0" u="none" strike="noStrike" cap="none" normalizeH="0" baseline="0" dirty="0">
                <a:ln>
                  <a:noFill/>
                </a:ln>
                <a:effectLst/>
                <a:latin typeface="Consolas" panose="020B0609020204030204" pitchFamily="49" charset="0"/>
              </a:rPr>
              <a:t> </a:t>
            </a:r>
            <a:r>
              <a:rPr kumimoji="0" lang="en-US" altLang="en-US" sz="1100" b="1" i="0" u="none" strike="noStrike" cap="none" normalizeH="0" baseline="0" dirty="0">
                <a:ln>
                  <a:noFill/>
                </a:ln>
                <a:effectLst/>
                <a:latin typeface="Consolas" panose="020B0609020204030204" pitchFamily="49" charset="0"/>
              </a:rPr>
              <a:t>=</a:t>
            </a:r>
            <a:r>
              <a:rPr kumimoji="0" lang="en-US" altLang="en-US" sz="800" b="0" i="0" u="none" strike="noStrike" cap="none" normalizeH="0" baseline="0" dirty="0">
                <a:ln>
                  <a:noFill/>
                </a:ln>
                <a:effectLst/>
                <a:latin typeface="Consolas" panose="020B0609020204030204" pitchFamily="49" charset="0"/>
              </a:rPr>
              <a:t> </a:t>
            </a:r>
            <a:r>
              <a:rPr kumimoji="0" lang="en-US" altLang="en-US" sz="1100" b="0" i="0" u="none" strike="noStrike" cap="none" normalizeH="0" baseline="0" dirty="0">
                <a:ln>
                  <a:noFill/>
                </a:ln>
                <a:effectLst/>
                <a:latin typeface="Consolas" panose="020B0609020204030204" pitchFamily="49" charset="0"/>
              </a:rPr>
              <a:t>Child()</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object.func1()</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Consolas" panose="020B0609020204030204" pitchFamily="49" charset="0"/>
              </a:rPr>
              <a:t>object.func2()</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566545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4B16-4516-17E0-B568-A1BF3D68AC7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Multi-level Inheritance</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B097967-E9ED-F58F-6A71-5B1CE9114763}"/>
              </a:ext>
            </a:extLst>
          </p:cNvPr>
          <p:cNvSpPr>
            <a:spLocks noGrp="1"/>
          </p:cNvSpPr>
          <p:nvPr>
            <p:ph type="sldNum" sz="quarter" idx="12"/>
          </p:nvPr>
        </p:nvSpPr>
        <p:spPr/>
        <p:txBody>
          <a:bodyPr/>
          <a:lstStyle/>
          <a:p>
            <a:fld id="{96B25217-7B33-4CF6-9B9E-82FF272E23C8}" type="slidenum">
              <a:rPr lang="en-IN" smtClean="0"/>
              <a:t>58</a:t>
            </a:fld>
            <a:endParaRPr lang="en-IN"/>
          </a:p>
        </p:txBody>
      </p:sp>
      <p:pic>
        <p:nvPicPr>
          <p:cNvPr id="1026" name="Picture 2" descr="Inheritance in Python with Types and Examples - Python Geeks">
            <a:extLst>
              <a:ext uri="{FF2B5EF4-FFF2-40B4-BE49-F238E27FC236}">
                <a16:creationId xmlns:a16="http://schemas.microsoft.com/office/drawing/2014/main" id="{08B9AD78-F06B-36EB-C5FE-C1457D6FD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69" y="2321184"/>
            <a:ext cx="1828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5B097E3-7BD4-EE80-DF01-8C43FBF702C5}"/>
              </a:ext>
            </a:extLst>
          </p:cNvPr>
          <p:cNvSpPr/>
          <p:nvPr/>
        </p:nvSpPr>
        <p:spPr>
          <a:xfrm>
            <a:off x="4021494" y="2593910"/>
            <a:ext cx="1679510" cy="44787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Western Wear</a:t>
            </a:r>
            <a:endParaRPr lang="en-IN" dirty="0"/>
          </a:p>
        </p:txBody>
      </p:sp>
      <p:sp>
        <p:nvSpPr>
          <p:cNvPr id="7" name="Rectangle 6">
            <a:extLst>
              <a:ext uri="{FF2B5EF4-FFF2-40B4-BE49-F238E27FC236}">
                <a16:creationId xmlns:a16="http://schemas.microsoft.com/office/drawing/2014/main" id="{750E0D0C-05B8-D4C7-F6DE-04EC47FD2DF0}"/>
              </a:ext>
            </a:extLst>
          </p:cNvPr>
          <p:cNvSpPr/>
          <p:nvPr/>
        </p:nvSpPr>
        <p:spPr>
          <a:xfrm>
            <a:off x="4021494" y="3562737"/>
            <a:ext cx="1987420" cy="78563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Coat set</a:t>
            </a:r>
            <a:endParaRPr lang="en-IN" dirty="0"/>
          </a:p>
        </p:txBody>
      </p:sp>
      <p:sp>
        <p:nvSpPr>
          <p:cNvPr id="8" name="Rectangle 7">
            <a:extLst>
              <a:ext uri="{FF2B5EF4-FFF2-40B4-BE49-F238E27FC236}">
                <a16:creationId xmlns:a16="http://schemas.microsoft.com/office/drawing/2014/main" id="{3AF0D085-7BA4-4BAA-FE55-B49020B9F7E3}"/>
              </a:ext>
            </a:extLst>
          </p:cNvPr>
          <p:cNvSpPr/>
          <p:nvPr/>
        </p:nvSpPr>
        <p:spPr>
          <a:xfrm>
            <a:off x="3984170" y="4957867"/>
            <a:ext cx="2304661" cy="89242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Blazer</a:t>
            </a:r>
          </a:p>
          <a:p>
            <a:pPr algn="ctr"/>
            <a:r>
              <a:rPr lang="en-US" dirty="0"/>
              <a:t>Slim fit, formal wear, waist coat</a:t>
            </a:r>
            <a:endParaRPr lang="en-IN" dirty="0"/>
          </a:p>
        </p:txBody>
      </p:sp>
      <p:sp>
        <p:nvSpPr>
          <p:cNvPr id="9" name="Arrow: Down 8">
            <a:extLst>
              <a:ext uri="{FF2B5EF4-FFF2-40B4-BE49-F238E27FC236}">
                <a16:creationId xmlns:a16="http://schemas.microsoft.com/office/drawing/2014/main" id="{FB4E79ED-C383-E984-E987-D960936743F0}"/>
              </a:ext>
            </a:extLst>
          </p:cNvPr>
          <p:cNvSpPr/>
          <p:nvPr/>
        </p:nvSpPr>
        <p:spPr>
          <a:xfrm>
            <a:off x="5467738" y="3041781"/>
            <a:ext cx="354563" cy="5951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755D9F75-A2ED-E4E5-763C-791637AF8753}"/>
              </a:ext>
            </a:extLst>
          </p:cNvPr>
          <p:cNvSpPr/>
          <p:nvPr/>
        </p:nvSpPr>
        <p:spPr>
          <a:xfrm>
            <a:off x="5710334" y="4289122"/>
            <a:ext cx="354563" cy="7279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7917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80565-0413-ED5E-D60D-290A24A957D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Multiple Inheritance</a:t>
            </a:r>
            <a:endParaRPr lang="en-IN"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00213AB-95EF-0889-9D67-662CE99D470D}"/>
              </a:ext>
            </a:extLst>
          </p:cNvPr>
          <p:cNvSpPr>
            <a:spLocks noGrp="1"/>
          </p:cNvSpPr>
          <p:nvPr>
            <p:ph idx="1"/>
          </p:nvPr>
        </p:nvSpPr>
        <p:spPr/>
        <p:txBody>
          <a:bodyPr>
            <a:normAutofit/>
          </a:bodyPr>
          <a:lstStyle/>
          <a:p>
            <a:pPr marL="457200" indent="-457200">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When a class can be derived from more than one base class this type of inheritance is called multiple inheritances. </a:t>
            </a:r>
          </a:p>
          <a:p>
            <a:pPr marL="457200" indent="-457200">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In multiple inheritances, all the features of the base classes are inherited into the derived class.</a:t>
            </a:r>
          </a:p>
          <a:p>
            <a:pPr marL="457200" indent="-457200">
              <a:buFont typeface="+mj-lt"/>
              <a:buAutoNum type="arabicPeriod"/>
            </a:pPr>
            <a:r>
              <a:rPr lang="en-US" b="0" i="0" dirty="0">
                <a:effectLst/>
                <a:highlight>
                  <a:srgbClr val="F9FAFC"/>
                </a:highlight>
                <a:latin typeface="Times New Roman" panose="02020603050405020304" pitchFamily="18" charset="0"/>
                <a:cs typeface="Times New Roman" panose="02020603050405020304" pitchFamily="18" charset="0"/>
              </a:rPr>
              <a:t>A </a:t>
            </a:r>
            <a:r>
              <a:rPr lang="en-US" b="0" i="0" u="none" strike="noStrike" dirty="0">
                <a:solidFill>
                  <a:srgbClr val="0556F3"/>
                </a:solidFill>
                <a:effectLst/>
                <a:highlight>
                  <a:srgbClr val="F9FAFC"/>
                </a:highlight>
                <a:latin typeface="Times New Roman" panose="02020603050405020304" pitchFamily="18" charset="0"/>
                <a:cs typeface="Times New Roman" panose="02020603050405020304" pitchFamily="18" charset="0"/>
                <a:hlinkClick r:id="rId2"/>
              </a:rPr>
              <a:t>class</a:t>
            </a:r>
            <a:r>
              <a:rPr lang="en-US" b="0" i="0" dirty="0">
                <a:effectLst/>
                <a:highlight>
                  <a:srgbClr val="F9FAFC"/>
                </a:highlight>
                <a:latin typeface="Times New Roman" panose="02020603050405020304" pitchFamily="18" charset="0"/>
                <a:cs typeface="Times New Roman" panose="02020603050405020304" pitchFamily="18" charset="0"/>
              </a:rPr>
              <a:t> can be derived from more than one superclass in Python. This is called multiple </a:t>
            </a:r>
            <a:r>
              <a:rPr lang="en-US" b="0" i="0" u="none" strike="noStrike" dirty="0">
                <a:solidFill>
                  <a:srgbClr val="0556F3"/>
                </a:solidFill>
                <a:effectLst/>
                <a:highlight>
                  <a:srgbClr val="F9FAFC"/>
                </a:highlight>
                <a:latin typeface="Times New Roman" panose="02020603050405020304" pitchFamily="18" charset="0"/>
                <a:cs typeface="Times New Roman" panose="02020603050405020304" pitchFamily="18" charset="0"/>
                <a:hlinkClick r:id="rId3"/>
              </a:rPr>
              <a:t>inheritance</a:t>
            </a:r>
            <a:r>
              <a:rPr lang="en-US" b="0" i="0" dirty="0">
                <a:effectLst/>
                <a:highlight>
                  <a:srgbClr val="F9FAFC"/>
                </a:highlight>
                <a:latin typeface="Times New Roman" panose="02020603050405020304" pitchFamily="18" charset="0"/>
                <a:cs typeface="Times New Roman" panose="02020603050405020304" pitchFamily="18" charset="0"/>
              </a:rPr>
              <a:t>.</a:t>
            </a:r>
            <a:endParaRPr lang="en-US" dirty="0">
              <a:solidFill>
                <a:schemeClr val="tx1"/>
              </a:solidFill>
              <a:highlight>
                <a:srgbClr val="F9FAFC"/>
              </a:highlight>
              <a:latin typeface="Times New Roman" panose="02020603050405020304" pitchFamily="18" charset="0"/>
              <a:cs typeface="Times New Roman" panose="02020603050405020304" pitchFamily="18" charset="0"/>
            </a:endParaRPr>
          </a:p>
          <a:p>
            <a:pPr marL="457200" indent="-457200">
              <a:buFont typeface="+mj-lt"/>
              <a:buAutoNum type="arabicPeriod"/>
            </a:pP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 By using inheritance, we can achieve the reusability of code, relationships between the classes.</a:t>
            </a:r>
          </a:p>
          <a:p>
            <a:pPr marL="457200" indent="-457200">
              <a:buFont typeface="+mj-lt"/>
              <a:buAutoNum type="arabicPeriod"/>
            </a:pPr>
            <a:r>
              <a:rPr lang="en-US" b="0" i="0" dirty="0">
                <a:solidFill>
                  <a:srgbClr val="273239"/>
                </a:solidFill>
                <a:effectLst/>
                <a:highlight>
                  <a:srgbClr val="FFFFFF"/>
                </a:highlight>
                <a:latin typeface="Times New Roman" panose="02020603050405020304" pitchFamily="18" charset="0"/>
                <a:cs typeface="Times New Roman" panose="02020603050405020304" pitchFamily="18" charset="0"/>
              </a:rPr>
              <a:t> If we have three classes A, B, and C where A is the superclass (Parent), B is the subclass (child), and C is the subclass of B (Grandchild).</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0E14EF8-F6FC-905D-C778-43E46E943485}"/>
              </a:ext>
            </a:extLst>
          </p:cNvPr>
          <p:cNvSpPr>
            <a:spLocks noGrp="1"/>
          </p:cNvSpPr>
          <p:nvPr>
            <p:ph type="sldNum" sz="quarter" idx="12"/>
          </p:nvPr>
        </p:nvSpPr>
        <p:spPr/>
        <p:txBody>
          <a:bodyPr/>
          <a:lstStyle/>
          <a:p>
            <a:fld id="{96B25217-7B33-4CF6-9B9E-82FF272E23C8}" type="slidenum">
              <a:rPr lang="en-IN" smtClean="0"/>
              <a:t>59</a:t>
            </a:fld>
            <a:endParaRPr lang="en-IN"/>
          </a:p>
        </p:txBody>
      </p:sp>
    </p:spTree>
    <p:extLst>
      <p:ext uri="{BB962C8B-B14F-4D97-AF65-F5344CB8AC3E}">
        <p14:creationId xmlns:p14="http://schemas.microsoft.com/office/powerpoint/2010/main" val="3801778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What is IDE?">
            <a:extLst>
              <a:ext uri="{FF2B5EF4-FFF2-40B4-BE49-F238E27FC236}">
                <a16:creationId xmlns:a16="http://schemas.microsoft.com/office/drawing/2014/main" id="{809C8C3B-E00F-012A-4FBE-DDCC4DE4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0"/>
            <a:ext cx="8946599" cy="574625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628130D-2856-4688-6B4E-B8BC2333E7A3}"/>
              </a:ext>
            </a:extLst>
          </p:cNvPr>
          <p:cNvSpPr>
            <a:spLocks noGrp="1"/>
          </p:cNvSpPr>
          <p:nvPr>
            <p:ph type="sldNum" sz="quarter" idx="12"/>
          </p:nvPr>
        </p:nvSpPr>
        <p:spPr/>
        <p:txBody>
          <a:bodyPr/>
          <a:lstStyle/>
          <a:p>
            <a:fld id="{96B25217-7B33-4CF6-9B9E-82FF272E23C8}" type="slidenum">
              <a:rPr lang="en-IN" smtClean="0"/>
              <a:t>6</a:t>
            </a:fld>
            <a:endParaRPr lang="en-IN"/>
          </a:p>
        </p:txBody>
      </p:sp>
    </p:spTree>
    <p:extLst>
      <p:ext uri="{BB962C8B-B14F-4D97-AF65-F5344CB8AC3E}">
        <p14:creationId xmlns:p14="http://schemas.microsoft.com/office/powerpoint/2010/main" val="1915440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8C0834E-7ED5-105E-DFF7-65648E8457E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Fashion Wear</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1F8D321-C0AC-94BF-00B5-C8C4CD43F053}"/>
              </a:ext>
            </a:extLst>
          </p:cNvPr>
          <p:cNvSpPr>
            <a:spLocks noGrp="1"/>
          </p:cNvSpPr>
          <p:nvPr>
            <p:ph type="sldNum" sz="quarter" idx="12"/>
          </p:nvPr>
        </p:nvSpPr>
        <p:spPr/>
        <p:txBody>
          <a:bodyPr/>
          <a:lstStyle/>
          <a:p>
            <a:fld id="{96B25217-7B33-4CF6-9B9E-82FF272E23C8}" type="slidenum">
              <a:rPr lang="en-IN" smtClean="0"/>
              <a:t>60</a:t>
            </a:fld>
            <a:endParaRPr lang="en-IN"/>
          </a:p>
        </p:txBody>
      </p:sp>
      <p:pic>
        <p:nvPicPr>
          <p:cNvPr id="5122" name="Picture 2" descr="Multiple Inheritance">
            <a:extLst>
              <a:ext uri="{FF2B5EF4-FFF2-40B4-BE49-F238E27FC236}">
                <a16:creationId xmlns:a16="http://schemas.microsoft.com/office/drawing/2014/main" id="{94E7A8AF-C075-8001-6115-DA5FA2EFE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89" y="2250880"/>
            <a:ext cx="3586886" cy="235623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0AA21D3-B571-1DCD-FDB7-6A72A6E3D8B3}"/>
              </a:ext>
            </a:extLst>
          </p:cNvPr>
          <p:cNvSpPr/>
          <p:nvPr/>
        </p:nvSpPr>
        <p:spPr>
          <a:xfrm>
            <a:off x="6190859" y="2864294"/>
            <a:ext cx="1595535" cy="55050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Traditional Wear</a:t>
            </a:r>
            <a:endParaRPr lang="en-IN" dirty="0"/>
          </a:p>
        </p:txBody>
      </p:sp>
      <p:sp>
        <p:nvSpPr>
          <p:cNvPr id="7" name="Rectangle 6">
            <a:extLst>
              <a:ext uri="{FF2B5EF4-FFF2-40B4-BE49-F238E27FC236}">
                <a16:creationId xmlns:a16="http://schemas.microsoft.com/office/drawing/2014/main" id="{0AE27ADC-5581-116C-AD26-642063B8C652}"/>
              </a:ext>
            </a:extLst>
          </p:cNvPr>
          <p:cNvSpPr/>
          <p:nvPr/>
        </p:nvSpPr>
        <p:spPr>
          <a:xfrm>
            <a:off x="9381930" y="2864294"/>
            <a:ext cx="1595535" cy="55050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Western Wear</a:t>
            </a:r>
            <a:endParaRPr lang="en-IN" dirty="0"/>
          </a:p>
        </p:txBody>
      </p:sp>
      <p:sp>
        <p:nvSpPr>
          <p:cNvPr id="8" name="Rectangle 7">
            <a:extLst>
              <a:ext uri="{FF2B5EF4-FFF2-40B4-BE49-F238E27FC236}">
                <a16:creationId xmlns:a16="http://schemas.microsoft.com/office/drawing/2014/main" id="{0D0C6894-5979-4318-8A40-5AB9038DC772}"/>
              </a:ext>
            </a:extLst>
          </p:cNvPr>
          <p:cNvSpPr/>
          <p:nvPr/>
        </p:nvSpPr>
        <p:spPr>
          <a:xfrm>
            <a:off x="7786395" y="4693500"/>
            <a:ext cx="1595535" cy="55050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Cultural Wear</a:t>
            </a:r>
            <a:endParaRPr lang="en-IN" dirty="0"/>
          </a:p>
        </p:txBody>
      </p:sp>
      <p:cxnSp>
        <p:nvCxnSpPr>
          <p:cNvPr id="10" name="Straight Arrow Connector 9">
            <a:extLst>
              <a:ext uri="{FF2B5EF4-FFF2-40B4-BE49-F238E27FC236}">
                <a16:creationId xmlns:a16="http://schemas.microsoft.com/office/drawing/2014/main" id="{E6B72F6D-6EA6-D745-0535-70CED40FB578}"/>
              </a:ext>
            </a:extLst>
          </p:cNvPr>
          <p:cNvCxnSpPr/>
          <p:nvPr/>
        </p:nvCxnSpPr>
        <p:spPr>
          <a:xfrm>
            <a:off x="7148802" y="3428999"/>
            <a:ext cx="1275185" cy="12596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8D5C6882-9C3D-BE23-BA2D-9D645A1E8D70}"/>
              </a:ext>
            </a:extLst>
          </p:cNvPr>
          <p:cNvCxnSpPr/>
          <p:nvPr/>
        </p:nvCxnSpPr>
        <p:spPr>
          <a:xfrm flipH="1">
            <a:off x="8770775" y="3428999"/>
            <a:ext cx="1446245" cy="12658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73649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EF1A-13D9-D059-D84B-A2B3B19B60B4}"/>
              </a:ext>
            </a:extLst>
          </p:cNvPr>
          <p:cNvSpPr>
            <a:spLocks noGrp="1"/>
          </p:cNvSpPr>
          <p:nvPr>
            <p:ph type="title"/>
          </p:nvPr>
        </p:nvSpPr>
        <p:spPr/>
        <p:txBody>
          <a:bodyPr/>
          <a:lstStyle/>
          <a:p>
            <a:r>
              <a:rPr lang="en-US" b="1" i="0" dirty="0">
                <a:solidFill>
                  <a:schemeClr val="tx1"/>
                </a:solidFill>
                <a:effectLst/>
                <a:latin typeface="Nunito" pitchFamily="2" charset="0"/>
              </a:rPr>
              <a:t>Multiple Inheritance:</a:t>
            </a:r>
            <a:endParaRPr lang="en-IN" dirty="0">
              <a:solidFill>
                <a:schemeClr val="tx1"/>
              </a:solidFill>
            </a:endParaRPr>
          </a:p>
        </p:txBody>
      </p:sp>
      <p:sp>
        <p:nvSpPr>
          <p:cNvPr id="3" name="Content Placeholder 2">
            <a:extLst>
              <a:ext uri="{FF2B5EF4-FFF2-40B4-BE49-F238E27FC236}">
                <a16:creationId xmlns:a16="http://schemas.microsoft.com/office/drawing/2014/main" id="{11E1656F-D4AE-55B3-7C10-CD8029CE1A65}"/>
              </a:ext>
            </a:extLst>
          </p:cNvPr>
          <p:cNvSpPr>
            <a:spLocks noGrp="1"/>
          </p:cNvSpPr>
          <p:nvPr>
            <p:ph idx="1"/>
          </p:nvPr>
        </p:nvSpPr>
        <p:spPr/>
        <p:txBody>
          <a:bodyPr/>
          <a:lstStyle/>
          <a:p>
            <a:pPr marL="457200" indent="-457200" algn="l" fontAlgn="base">
              <a:buFont typeface="+mj-lt"/>
              <a:buAutoNum type="arabicPeriod"/>
            </a:pPr>
            <a:r>
              <a:rPr lang="en-US" sz="2400" b="0" i="0" dirty="0">
                <a:solidFill>
                  <a:schemeClr val="tx1"/>
                </a:solidFill>
                <a:effectLst/>
                <a:latin typeface="Times New Roman" panose="02020603050405020304" pitchFamily="18" charset="0"/>
                <a:cs typeface="Times New Roman" panose="02020603050405020304" pitchFamily="18" charset="0"/>
              </a:rPr>
              <a:t>When a class can be derived from more than one base class this type of inheritance is called multiple inheritances.</a:t>
            </a:r>
          </a:p>
          <a:p>
            <a:pPr marL="457200" indent="-457200" algn="l" fontAlgn="base">
              <a:buFont typeface="+mj-lt"/>
              <a:buAutoNum type="arabicPeriod"/>
            </a:pPr>
            <a:r>
              <a:rPr lang="en-US" sz="2400" b="0" i="0" dirty="0">
                <a:solidFill>
                  <a:schemeClr val="tx1"/>
                </a:solidFill>
                <a:effectLst/>
                <a:latin typeface="Times New Roman" panose="02020603050405020304" pitchFamily="18" charset="0"/>
                <a:cs typeface="Times New Roman" panose="02020603050405020304" pitchFamily="18" charset="0"/>
              </a:rPr>
              <a:t>In multiple inheritances, all the features of the base classes are inherited into the derived class. </a:t>
            </a:r>
          </a:p>
          <a:p>
            <a:pPr marL="457200" indent="-457200" algn="l" fontAlgn="base">
              <a:buFont typeface="+mj-lt"/>
              <a:buAutoNum type="arabicPeriod"/>
            </a:pPr>
            <a:r>
              <a:rPr lang="en-US" sz="2400" b="0" i="0" dirty="0">
                <a:effectLst/>
                <a:highlight>
                  <a:srgbClr val="F9FAFC"/>
                </a:highlight>
                <a:latin typeface="Times New Roman" panose="02020603050405020304" pitchFamily="18" charset="0"/>
                <a:cs typeface="Times New Roman" panose="02020603050405020304" pitchFamily="18" charset="0"/>
              </a:rPr>
              <a:t>A </a:t>
            </a:r>
            <a:r>
              <a:rPr lang="en-US" sz="2400" b="0" i="0" u="none" strike="noStrike" dirty="0">
                <a:solidFill>
                  <a:srgbClr val="0556F3"/>
                </a:solidFill>
                <a:effectLst/>
                <a:highlight>
                  <a:srgbClr val="F9FAFC"/>
                </a:highlight>
                <a:latin typeface="Times New Roman" panose="02020603050405020304" pitchFamily="18" charset="0"/>
                <a:cs typeface="Times New Roman" panose="02020603050405020304" pitchFamily="18" charset="0"/>
                <a:hlinkClick r:id="rId2"/>
              </a:rPr>
              <a:t>class</a:t>
            </a:r>
            <a:r>
              <a:rPr lang="en-US" sz="2400" b="0" i="0" dirty="0">
                <a:effectLst/>
                <a:highlight>
                  <a:srgbClr val="F9FAFC"/>
                </a:highlight>
                <a:latin typeface="Times New Roman" panose="02020603050405020304" pitchFamily="18" charset="0"/>
                <a:cs typeface="Times New Roman" panose="02020603050405020304" pitchFamily="18" charset="0"/>
              </a:rPr>
              <a:t> can be derived from more than one superclass in Python. This is called multiple </a:t>
            </a:r>
            <a:r>
              <a:rPr lang="en-US" sz="2400" b="0" i="0" u="none" strike="noStrike" dirty="0">
                <a:solidFill>
                  <a:srgbClr val="0556F3"/>
                </a:solidFill>
                <a:effectLst/>
                <a:highlight>
                  <a:srgbClr val="F9FAFC"/>
                </a:highlight>
                <a:latin typeface="Times New Roman" panose="02020603050405020304" pitchFamily="18" charset="0"/>
                <a:cs typeface="Times New Roman" panose="02020603050405020304" pitchFamily="18" charset="0"/>
                <a:hlinkClick r:id="rId3"/>
              </a:rPr>
              <a:t>inheritance</a:t>
            </a:r>
            <a:r>
              <a:rPr lang="en-US" sz="2400" b="0" i="0" dirty="0">
                <a:effectLst/>
                <a:highlight>
                  <a:srgbClr val="F9FAFC"/>
                </a:highlight>
                <a:latin typeface="Times New Roman" panose="02020603050405020304" pitchFamily="18" charset="0"/>
                <a:cs typeface="Times New Roman" panose="02020603050405020304" pitchFamily="18" charset="0"/>
              </a:rPr>
              <a:t>.</a:t>
            </a:r>
          </a:p>
          <a:p>
            <a:pPr marL="457200" indent="-457200" algn="l" fontAlgn="base">
              <a:buFont typeface="+mj-lt"/>
              <a:buAutoNum type="arabicPeriod"/>
            </a:pPr>
            <a:r>
              <a:rPr lang="en-US" sz="2400" b="0" i="0" dirty="0">
                <a:effectLst/>
                <a:highlight>
                  <a:srgbClr val="F9FAFC"/>
                </a:highlight>
                <a:latin typeface="Times New Roman" panose="02020603050405020304" pitchFamily="18" charset="0"/>
                <a:cs typeface="Times New Roman" panose="02020603050405020304" pitchFamily="18" charset="0"/>
              </a:rPr>
              <a:t>In Python, not only can we derive a class from the superclass but you can also derive a class from the derived class. </a:t>
            </a:r>
          </a:p>
          <a:p>
            <a:pPr marL="0" indent="0" algn="l" fontAlgn="base">
              <a:buNone/>
            </a:pPr>
            <a:endParaRPr lang="en-US" sz="2400" b="0" i="0" dirty="0">
              <a:effectLst/>
              <a:highlight>
                <a:srgbClr val="F9FAFC"/>
              </a:highlight>
              <a:latin typeface="Times New Roman" panose="02020603050405020304" pitchFamily="18" charset="0"/>
              <a:cs typeface="Times New Roman" panose="02020603050405020304" pitchFamily="18" charset="0"/>
            </a:endParaRPr>
          </a:p>
          <a:p>
            <a:pPr algn="l" fontAlgn="base"/>
            <a:endParaRPr lang="en-IN"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DAC9C55-F433-9E7F-0774-0546E4E2EAEB}"/>
              </a:ext>
            </a:extLst>
          </p:cNvPr>
          <p:cNvSpPr>
            <a:spLocks noGrp="1"/>
          </p:cNvSpPr>
          <p:nvPr>
            <p:ph type="sldNum" sz="quarter" idx="12"/>
          </p:nvPr>
        </p:nvSpPr>
        <p:spPr/>
        <p:txBody>
          <a:bodyPr/>
          <a:lstStyle/>
          <a:p>
            <a:fld id="{96B25217-7B33-4CF6-9B9E-82FF272E23C8}" type="slidenum">
              <a:rPr lang="en-IN" smtClean="0"/>
              <a:t>61</a:t>
            </a:fld>
            <a:endParaRPr lang="en-IN"/>
          </a:p>
        </p:txBody>
      </p:sp>
    </p:spTree>
    <p:extLst>
      <p:ext uri="{BB962C8B-B14F-4D97-AF65-F5344CB8AC3E}">
        <p14:creationId xmlns:p14="http://schemas.microsoft.com/office/powerpoint/2010/main" val="2617527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1BC8-4BD1-0618-108E-BA6B964651D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Syntax</a:t>
            </a:r>
            <a:endParaRPr lang="en-IN"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F1200DF9-CD62-7C16-098A-FC0ED67AB4C9}"/>
              </a:ext>
            </a:extLst>
          </p:cNvPr>
          <p:cNvPicPr>
            <a:picLocks noGrp="1" noChangeAspect="1"/>
          </p:cNvPicPr>
          <p:nvPr>
            <p:ph idx="1"/>
          </p:nvPr>
        </p:nvPicPr>
        <p:blipFill>
          <a:blip r:embed="rId2"/>
          <a:stretch>
            <a:fillRect/>
          </a:stretch>
        </p:blipFill>
        <p:spPr>
          <a:xfrm>
            <a:off x="1328523" y="2295449"/>
            <a:ext cx="9170002" cy="2733749"/>
          </a:xfrm>
        </p:spPr>
      </p:pic>
      <p:sp>
        <p:nvSpPr>
          <p:cNvPr id="5" name="Slide Number Placeholder 4">
            <a:extLst>
              <a:ext uri="{FF2B5EF4-FFF2-40B4-BE49-F238E27FC236}">
                <a16:creationId xmlns:a16="http://schemas.microsoft.com/office/drawing/2014/main" id="{CDE5F984-4765-8F93-961E-310C00C0747B}"/>
              </a:ext>
            </a:extLst>
          </p:cNvPr>
          <p:cNvSpPr>
            <a:spLocks noGrp="1"/>
          </p:cNvSpPr>
          <p:nvPr>
            <p:ph type="sldNum" sz="quarter" idx="12"/>
          </p:nvPr>
        </p:nvSpPr>
        <p:spPr/>
        <p:txBody>
          <a:bodyPr/>
          <a:lstStyle/>
          <a:p>
            <a:fld id="{96B25217-7B33-4CF6-9B9E-82FF272E23C8}" type="slidenum">
              <a:rPr lang="en-IN" smtClean="0"/>
              <a:t>62</a:t>
            </a:fld>
            <a:endParaRPr lang="en-IN"/>
          </a:p>
        </p:txBody>
      </p:sp>
    </p:spTree>
    <p:extLst>
      <p:ext uri="{BB962C8B-B14F-4D97-AF65-F5344CB8AC3E}">
        <p14:creationId xmlns:p14="http://schemas.microsoft.com/office/powerpoint/2010/main" val="1643300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1C974-6396-250F-CC92-55DD448286CA}"/>
              </a:ext>
            </a:extLst>
          </p:cNvPr>
          <p:cNvSpPr>
            <a:spLocks noGrp="1"/>
          </p:cNvSpPr>
          <p:nvPr>
            <p:ph type="title"/>
          </p:nvPr>
        </p:nvSpPr>
        <p:spPr/>
        <p:txBody>
          <a:bodyPr>
            <a:normAutofit/>
          </a:bodyPr>
          <a:lstStyle/>
          <a:p>
            <a:r>
              <a:rPr lang="en-US" sz="4000" b="1" i="0" dirty="0">
                <a:solidFill>
                  <a:srgbClr val="25265E"/>
                </a:solidFill>
                <a:effectLst/>
                <a:highlight>
                  <a:srgbClr val="F9FAFC"/>
                </a:highlight>
                <a:latin typeface="Times New Roman" panose="02020603050405020304" pitchFamily="18" charset="0"/>
                <a:cs typeface="Times New Roman" panose="02020603050405020304" pitchFamily="18" charset="0"/>
              </a:rPr>
              <a:t>Method Resolution Order (MRO) in Python</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6C91C08-22DF-8A15-CDB3-58780376EC9C}"/>
              </a:ext>
            </a:extLst>
          </p:cNvPr>
          <p:cNvSpPr>
            <a:spLocks noGrp="1"/>
          </p:cNvSpPr>
          <p:nvPr>
            <p:ph idx="1"/>
          </p:nvPr>
        </p:nvSpPr>
        <p:spPr/>
        <p:txBody>
          <a:bodyPr/>
          <a:lstStyle/>
          <a:p>
            <a:pPr marL="457200" indent="-457200">
              <a:buFont typeface="+mj-lt"/>
              <a:buAutoNum type="arabicPeriod"/>
            </a:pPr>
            <a:r>
              <a:rPr lang="en-US" b="0" i="0" dirty="0">
                <a:effectLst/>
                <a:highlight>
                  <a:srgbClr val="F9FAFC"/>
                </a:highlight>
                <a:latin typeface="Times New Roman" panose="02020603050405020304" pitchFamily="18" charset="0"/>
                <a:cs typeface="Times New Roman" panose="02020603050405020304" pitchFamily="18" charset="0"/>
              </a:rPr>
              <a:t>If two </a:t>
            </a:r>
            <a:r>
              <a:rPr lang="en-US" b="0" i="0" dirty="0" err="1">
                <a:effectLst/>
                <a:highlight>
                  <a:srgbClr val="F9FAFC"/>
                </a:highlight>
                <a:latin typeface="Times New Roman" panose="02020603050405020304" pitchFamily="18" charset="0"/>
                <a:cs typeface="Times New Roman" panose="02020603050405020304" pitchFamily="18" charset="0"/>
              </a:rPr>
              <a:t>superclasses</a:t>
            </a:r>
            <a:r>
              <a:rPr lang="en-US" b="0" i="0" dirty="0">
                <a:effectLst/>
                <a:highlight>
                  <a:srgbClr val="F9FAFC"/>
                </a:highlight>
                <a:latin typeface="Times New Roman" panose="02020603050405020304" pitchFamily="18" charset="0"/>
                <a:cs typeface="Times New Roman" panose="02020603050405020304" pitchFamily="18" charset="0"/>
              </a:rPr>
              <a:t> have the same method (</a:t>
            </a:r>
            <a:r>
              <a:rPr lang="en-US" b="0" i="0" u="none" strike="noStrike" dirty="0">
                <a:solidFill>
                  <a:srgbClr val="0556F3"/>
                </a:solidFill>
                <a:effectLst/>
                <a:highlight>
                  <a:srgbClr val="F9FAFC"/>
                </a:highlight>
                <a:latin typeface="Times New Roman" panose="02020603050405020304" pitchFamily="18" charset="0"/>
                <a:cs typeface="Times New Roman" panose="02020603050405020304" pitchFamily="18" charset="0"/>
                <a:hlinkClick r:id="rId2"/>
              </a:rPr>
              <a:t>function</a:t>
            </a:r>
            <a:r>
              <a:rPr lang="en-US" b="0" i="0" dirty="0">
                <a:effectLst/>
                <a:highlight>
                  <a:srgbClr val="F9FAFC"/>
                </a:highlight>
                <a:latin typeface="Times New Roman" panose="02020603050405020304" pitchFamily="18" charset="0"/>
                <a:cs typeface="Times New Roman" panose="02020603050405020304" pitchFamily="18" charset="0"/>
              </a:rPr>
              <a:t>) name and the derived class calls that method,</a:t>
            </a:r>
          </a:p>
          <a:p>
            <a:pPr marL="457200" indent="-457200">
              <a:buFont typeface="+mj-lt"/>
              <a:buAutoNum type="arabicPeriod"/>
            </a:pPr>
            <a:r>
              <a:rPr lang="en-US" b="0" i="0" dirty="0">
                <a:effectLst/>
                <a:highlight>
                  <a:srgbClr val="F9FAFC"/>
                </a:highlight>
                <a:latin typeface="Times New Roman" panose="02020603050405020304" pitchFamily="18" charset="0"/>
                <a:cs typeface="Times New Roman" panose="02020603050405020304" pitchFamily="18" charset="0"/>
              </a:rPr>
              <a:t>Python uses the MRO to search for the right method to call. </a:t>
            </a:r>
          </a:p>
          <a:p>
            <a:pPr marL="457200" indent="-457200">
              <a:buFont typeface="+mj-lt"/>
              <a:buAutoNum type="arabicPeriod"/>
            </a:pPr>
            <a:r>
              <a:rPr lang="en-US" dirty="0">
                <a:highlight>
                  <a:srgbClr val="F9FAFC"/>
                </a:highlight>
                <a:latin typeface="Times New Roman" panose="02020603050405020304" pitchFamily="18" charset="0"/>
                <a:cs typeface="Times New Roman" panose="02020603050405020304" pitchFamily="18" charset="0"/>
              </a:rPr>
              <a:t>The super1 and super2 both of these classes define a method info()</a:t>
            </a:r>
          </a:p>
          <a:p>
            <a:pPr marL="457200" indent="-457200">
              <a:buFont typeface="+mj-lt"/>
              <a:buAutoNum type="arabicPeriod"/>
            </a:pPr>
            <a:r>
              <a:rPr lang="en-US" dirty="0">
                <a:highlight>
                  <a:srgbClr val="F9FAFC"/>
                </a:highlight>
                <a:latin typeface="Times New Roman" panose="02020603050405020304" pitchFamily="18" charset="0"/>
                <a:cs typeface="Times New Roman" panose="02020603050405020304" pitchFamily="18" charset="0"/>
              </a:rPr>
              <a:t>So when info()  is called  using the object of the derived class, python uses the MRO to determine which method to call</a:t>
            </a:r>
          </a:p>
          <a:p>
            <a:pPr marL="457200" indent="-457200">
              <a:buFont typeface="+mj-lt"/>
              <a:buAutoNum type="arabicPeriod"/>
            </a:pPr>
            <a:r>
              <a:rPr lang="en-US" dirty="0">
                <a:highlight>
                  <a:srgbClr val="F9FAFC"/>
                </a:highlight>
                <a:latin typeface="Times New Roman" panose="02020603050405020304" pitchFamily="18" charset="0"/>
                <a:cs typeface="Times New Roman" panose="02020603050405020304" pitchFamily="18" charset="0"/>
              </a:rPr>
              <a:t>In this case, the MRO specifies that methods should be inherited from the leftmost superclass first, so info() of superclass1 is called rather than that of superclass2.</a:t>
            </a:r>
          </a:p>
          <a:p>
            <a:pPr marL="0" indent="0">
              <a:buNone/>
            </a:pPr>
            <a:endParaRPr lang="en-US" dirty="0">
              <a:highlight>
                <a:srgbClr val="F9FAFC"/>
              </a:highlight>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F981E71-DB10-B580-61DD-777F751EC7A0}"/>
              </a:ext>
            </a:extLst>
          </p:cNvPr>
          <p:cNvSpPr>
            <a:spLocks noGrp="1"/>
          </p:cNvSpPr>
          <p:nvPr>
            <p:ph type="sldNum" sz="quarter" idx="12"/>
          </p:nvPr>
        </p:nvSpPr>
        <p:spPr/>
        <p:txBody>
          <a:bodyPr/>
          <a:lstStyle/>
          <a:p>
            <a:fld id="{96B25217-7B33-4CF6-9B9E-82FF272E23C8}" type="slidenum">
              <a:rPr lang="en-IN" smtClean="0"/>
              <a:t>63</a:t>
            </a:fld>
            <a:endParaRPr lang="en-IN"/>
          </a:p>
        </p:txBody>
      </p:sp>
    </p:spTree>
    <p:extLst>
      <p:ext uri="{BB962C8B-B14F-4D97-AF65-F5344CB8AC3E}">
        <p14:creationId xmlns:p14="http://schemas.microsoft.com/office/powerpoint/2010/main" val="3489833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687BB-9F15-5ECF-FC69-1A3963BB5C6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Hierarchical Inheritance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DFA752-7A2F-8687-CA6F-E93D380ED7E8}"/>
              </a:ext>
            </a:extLst>
          </p:cNvPr>
          <p:cNvSpPr>
            <a:spLocks noGrp="1"/>
          </p:cNvSpPr>
          <p:nvPr>
            <p:ph idx="1"/>
          </p:nvPr>
        </p:nvSpPr>
        <p:spPr/>
        <p:txBody>
          <a:bodyPr/>
          <a:lstStyle/>
          <a:p>
            <a:pPr marL="457200" indent="-457200">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When more than one derived class are created from a single base this type of inheritance is called hierarchical inheritance. </a:t>
            </a:r>
          </a:p>
          <a:p>
            <a:pPr marL="457200" indent="-457200">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In this program, we have a parent (base) class and two child (derived) classes.</a:t>
            </a:r>
          </a:p>
          <a:p>
            <a:pPr marL="457200" indent="-457200">
              <a:buFont typeface="+mj-lt"/>
              <a:buAutoNum type="arabicPeriod"/>
            </a:pPr>
            <a:r>
              <a:rPr lang="en-US" b="0" i="0" dirty="0">
                <a:solidFill>
                  <a:schemeClr val="tx1"/>
                </a:solidFill>
                <a:effectLst/>
                <a:highlight>
                  <a:srgbClr val="FFFFFF"/>
                </a:highlight>
                <a:latin typeface="Inter"/>
              </a:rPr>
              <a:t>If multiple derived classes are created from the same base, this kind of Inheritance is known as hierarchical inheritance. </a:t>
            </a:r>
          </a:p>
          <a:p>
            <a:pPr marL="457200" indent="-457200">
              <a:buFont typeface="+mj-lt"/>
              <a:buAutoNum type="arabicPeriod"/>
            </a:pPr>
            <a:r>
              <a:rPr lang="en-US" b="0" i="0" dirty="0">
                <a:solidFill>
                  <a:schemeClr val="tx1"/>
                </a:solidFill>
                <a:effectLst/>
                <a:highlight>
                  <a:srgbClr val="FFFFFF"/>
                </a:highlight>
                <a:latin typeface="Inter"/>
              </a:rPr>
              <a:t>In this instance, we have two base classes as a parent (base) class as well as two children (derived) classes</a:t>
            </a:r>
          </a:p>
          <a:p>
            <a:endParaRPr lang="en-US" b="0" i="0" dirty="0">
              <a:solidFill>
                <a:schemeClr val="tx1"/>
              </a:solidFill>
              <a:effectLst/>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B21C84B-B0A8-604C-6CD0-714124632735}"/>
              </a:ext>
            </a:extLst>
          </p:cNvPr>
          <p:cNvSpPr>
            <a:spLocks noGrp="1"/>
          </p:cNvSpPr>
          <p:nvPr>
            <p:ph type="sldNum" sz="quarter" idx="12"/>
          </p:nvPr>
        </p:nvSpPr>
        <p:spPr/>
        <p:txBody>
          <a:bodyPr/>
          <a:lstStyle/>
          <a:p>
            <a:fld id="{96B25217-7B33-4CF6-9B9E-82FF272E23C8}" type="slidenum">
              <a:rPr lang="en-IN" smtClean="0"/>
              <a:t>64</a:t>
            </a:fld>
            <a:endParaRPr lang="en-IN"/>
          </a:p>
        </p:txBody>
      </p:sp>
    </p:spTree>
    <p:extLst>
      <p:ext uri="{BB962C8B-B14F-4D97-AF65-F5344CB8AC3E}">
        <p14:creationId xmlns:p14="http://schemas.microsoft.com/office/powerpoint/2010/main" val="3721722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D78C39-B408-D3BA-586B-DD130B4F493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Hierarchical Inheritance</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5A38DFA-C4FD-5F51-00F5-C194E8BFD5DC}"/>
              </a:ext>
            </a:extLst>
          </p:cNvPr>
          <p:cNvSpPr>
            <a:spLocks noGrp="1"/>
          </p:cNvSpPr>
          <p:nvPr>
            <p:ph type="sldNum" sz="quarter" idx="12"/>
          </p:nvPr>
        </p:nvSpPr>
        <p:spPr/>
        <p:txBody>
          <a:bodyPr/>
          <a:lstStyle/>
          <a:p>
            <a:fld id="{96B25217-7B33-4CF6-9B9E-82FF272E23C8}" type="slidenum">
              <a:rPr lang="en-IN" smtClean="0"/>
              <a:t>65</a:t>
            </a:fld>
            <a:endParaRPr lang="en-IN"/>
          </a:p>
        </p:txBody>
      </p:sp>
      <p:pic>
        <p:nvPicPr>
          <p:cNvPr id="6146" name="Picture 2" descr="Inheritance in Python with Types and Examples - Python Geeks">
            <a:extLst>
              <a:ext uri="{FF2B5EF4-FFF2-40B4-BE49-F238E27FC236}">
                <a16:creationId xmlns:a16="http://schemas.microsoft.com/office/drawing/2014/main" id="{9C555E67-8DB0-823D-7CF1-ACF8E1386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2507795"/>
            <a:ext cx="5249506" cy="28759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587ACC0-5944-C3E4-AD41-74D656C4BA72}"/>
              </a:ext>
            </a:extLst>
          </p:cNvPr>
          <p:cNvSpPr/>
          <p:nvPr/>
        </p:nvSpPr>
        <p:spPr>
          <a:xfrm>
            <a:off x="7352522" y="2507795"/>
            <a:ext cx="2052735" cy="589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Fashion Wear</a:t>
            </a:r>
            <a:endParaRPr lang="en-IN" dirty="0"/>
          </a:p>
        </p:txBody>
      </p:sp>
      <p:sp>
        <p:nvSpPr>
          <p:cNvPr id="8" name="Rectangle 7">
            <a:extLst>
              <a:ext uri="{FF2B5EF4-FFF2-40B4-BE49-F238E27FC236}">
                <a16:creationId xmlns:a16="http://schemas.microsoft.com/office/drawing/2014/main" id="{34A88EAE-8C9F-39C3-E289-AF55109B5AF2}"/>
              </a:ext>
            </a:extLst>
          </p:cNvPr>
          <p:cNvSpPr/>
          <p:nvPr/>
        </p:nvSpPr>
        <p:spPr>
          <a:xfrm>
            <a:off x="5794310" y="4563548"/>
            <a:ext cx="1296956" cy="557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 Wear</a:t>
            </a:r>
            <a:endParaRPr lang="en-IN" dirty="0"/>
          </a:p>
        </p:txBody>
      </p:sp>
      <p:sp>
        <p:nvSpPr>
          <p:cNvPr id="9" name="Rectangle 8">
            <a:extLst>
              <a:ext uri="{FF2B5EF4-FFF2-40B4-BE49-F238E27FC236}">
                <a16:creationId xmlns:a16="http://schemas.microsoft.com/office/drawing/2014/main" id="{AA87464E-DB50-42D5-F359-794D6B43ADEC}"/>
              </a:ext>
            </a:extLst>
          </p:cNvPr>
          <p:cNvSpPr/>
          <p:nvPr/>
        </p:nvSpPr>
        <p:spPr>
          <a:xfrm>
            <a:off x="7792305" y="4563549"/>
            <a:ext cx="1433367" cy="5358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Women Wear</a:t>
            </a:r>
            <a:endParaRPr lang="en-IN" dirty="0"/>
          </a:p>
        </p:txBody>
      </p:sp>
      <p:sp>
        <p:nvSpPr>
          <p:cNvPr id="10" name="Rectangle 9">
            <a:extLst>
              <a:ext uri="{FF2B5EF4-FFF2-40B4-BE49-F238E27FC236}">
                <a16:creationId xmlns:a16="http://schemas.microsoft.com/office/drawing/2014/main" id="{3237DB22-E0A5-BC50-9248-CE74395A5DA3}"/>
              </a:ext>
            </a:extLst>
          </p:cNvPr>
          <p:cNvSpPr/>
          <p:nvPr/>
        </p:nvSpPr>
        <p:spPr>
          <a:xfrm>
            <a:off x="9839786" y="4563548"/>
            <a:ext cx="1433367" cy="5358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Kids Wear</a:t>
            </a:r>
            <a:endParaRPr lang="en-IN" dirty="0"/>
          </a:p>
        </p:txBody>
      </p:sp>
      <p:cxnSp>
        <p:nvCxnSpPr>
          <p:cNvPr id="12" name="Straight Arrow Connector 11">
            <a:extLst>
              <a:ext uri="{FF2B5EF4-FFF2-40B4-BE49-F238E27FC236}">
                <a16:creationId xmlns:a16="http://schemas.microsoft.com/office/drawing/2014/main" id="{80F2019F-2F61-4F68-8BAD-2A2307454CBF}"/>
              </a:ext>
            </a:extLst>
          </p:cNvPr>
          <p:cNvCxnSpPr>
            <a:cxnSpLocks/>
          </p:cNvCxnSpPr>
          <p:nvPr/>
        </p:nvCxnSpPr>
        <p:spPr>
          <a:xfrm flipH="1">
            <a:off x="6755363" y="3203145"/>
            <a:ext cx="1408923" cy="12904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4C568BED-A13D-1507-D159-A89EBE36A0B8}"/>
              </a:ext>
            </a:extLst>
          </p:cNvPr>
          <p:cNvCxnSpPr/>
          <p:nvPr/>
        </p:nvCxnSpPr>
        <p:spPr>
          <a:xfrm>
            <a:off x="8304245" y="3203145"/>
            <a:ext cx="0" cy="12550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CAC338C2-494C-5290-AE38-1EAB867282A3}"/>
              </a:ext>
            </a:extLst>
          </p:cNvPr>
          <p:cNvCxnSpPr/>
          <p:nvPr/>
        </p:nvCxnSpPr>
        <p:spPr>
          <a:xfrm>
            <a:off x="8508988" y="3224404"/>
            <a:ext cx="1875983" cy="1233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6341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8158-0578-B512-81CB-AC1ECD86037D}"/>
              </a:ext>
            </a:extLst>
          </p:cNvPr>
          <p:cNvSpPr>
            <a:spLocks noGrp="1"/>
          </p:cNvSpPr>
          <p:nvPr>
            <p:ph type="title"/>
          </p:nvPr>
        </p:nvSpPr>
        <p:spPr/>
        <p:txBody>
          <a:bodyPr/>
          <a:lstStyle/>
          <a:p>
            <a:r>
              <a:rPr lang="en-IN" b="1" i="0" dirty="0">
                <a:solidFill>
                  <a:schemeClr val="tx1"/>
                </a:solidFill>
                <a:effectLst/>
                <a:latin typeface="Times New Roman" panose="02020603050405020304" pitchFamily="18" charset="0"/>
                <a:cs typeface="Times New Roman" panose="02020603050405020304" pitchFamily="18" charset="0"/>
              </a:rPr>
              <a:t>Hybrid Inheritance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24F0D8-5E39-A812-0B87-9FD84D4BF78D}"/>
              </a:ext>
            </a:extLst>
          </p:cNvPr>
          <p:cNvSpPr>
            <a:spLocks noGrp="1"/>
          </p:cNvSpPr>
          <p:nvPr>
            <p:ph idx="1"/>
          </p:nvPr>
        </p:nvSpPr>
        <p:spPr/>
        <p:txBody>
          <a:bodyPr>
            <a:normAutofit/>
          </a:bodyPr>
          <a:lstStyle/>
          <a:p>
            <a:pPr marL="457200" indent="-457200">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Inheritance consisting of multiple types of inheritance is called hybrid inheritance.</a:t>
            </a:r>
          </a:p>
          <a:p>
            <a:pPr marL="457200" indent="-457200">
              <a:buFont typeface="+mj-lt"/>
              <a:buAutoNum type="arabicPeriod"/>
            </a:pPr>
            <a:r>
              <a:rPr lang="en-US" b="0" i="0" dirty="0">
                <a:solidFill>
                  <a:schemeClr val="tx1"/>
                </a:solidFill>
                <a:effectLst/>
                <a:highlight>
                  <a:srgbClr val="FFFFFF"/>
                </a:highlight>
                <a:latin typeface="Inter"/>
              </a:rPr>
              <a:t>Hybrid Inheritance is a blend of more than one type of inheritance. The class is derived from the two classes as in the multiple inheritance. </a:t>
            </a:r>
          </a:p>
          <a:p>
            <a:pPr marL="457200" indent="-457200">
              <a:buFont typeface="+mj-lt"/>
              <a:buAutoNum type="arabicPeriod"/>
            </a:pPr>
            <a:r>
              <a:rPr lang="en-US" b="0" i="0" dirty="0">
                <a:solidFill>
                  <a:schemeClr val="tx1"/>
                </a:solidFill>
                <a:effectLst/>
                <a:highlight>
                  <a:srgbClr val="FFFFFF"/>
                </a:highlight>
                <a:latin typeface="Inter"/>
              </a:rPr>
              <a:t>However, one of the parent classes is not the base class. It is a derived class. This feature enables the user to utilize the feature of inheritance at its best. </a:t>
            </a:r>
          </a:p>
          <a:p>
            <a:pPr marL="457200" indent="-457200">
              <a:buFont typeface="+mj-lt"/>
              <a:buAutoNum type="arabicPeriod"/>
            </a:pPr>
            <a:r>
              <a:rPr lang="en-US" b="0" i="0" dirty="0">
                <a:solidFill>
                  <a:schemeClr val="tx1"/>
                </a:solidFill>
                <a:effectLst/>
                <a:highlight>
                  <a:srgbClr val="FFFFFF"/>
                </a:highlight>
                <a:latin typeface="Inter"/>
              </a:rPr>
              <a:t>This satisfies the requirement of implementing a code that needs multiple inheritances in implementation.</a:t>
            </a:r>
            <a:endParaRPr lang="en-US" b="0" i="0" dirty="0">
              <a:solidFill>
                <a:schemeClr val="tx1"/>
              </a:solidFill>
              <a:effectLst/>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35BDC72-38BC-AD46-02CA-12C7247AA9BA}"/>
              </a:ext>
            </a:extLst>
          </p:cNvPr>
          <p:cNvSpPr>
            <a:spLocks noGrp="1"/>
          </p:cNvSpPr>
          <p:nvPr>
            <p:ph type="sldNum" sz="quarter" idx="12"/>
          </p:nvPr>
        </p:nvSpPr>
        <p:spPr/>
        <p:txBody>
          <a:bodyPr/>
          <a:lstStyle/>
          <a:p>
            <a:fld id="{96B25217-7B33-4CF6-9B9E-82FF272E23C8}" type="slidenum">
              <a:rPr lang="en-IN" smtClean="0"/>
              <a:t>66</a:t>
            </a:fld>
            <a:endParaRPr lang="en-IN"/>
          </a:p>
        </p:txBody>
      </p:sp>
    </p:spTree>
    <p:extLst>
      <p:ext uri="{BB962C8B-B14F-4D97-AF65-F5344CB8AC3E}">
        <p14:creationId xmlns:p14="http://schemas.microsoft.com/office/powerpoint/2010/main" val="1568673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B8A550-E194-17FC-A3BB-DACC5CA0547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Hybrid Inheritance </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A61614B-C83D-099E-8291-EEC270E4E216}"/>
              </a:ext>
            </a:extLst>
          </p:cNvPr>
          <p:cNvSpPr>
            <a:spLocks noGrp="1"/>
          </p:cNvSpPr>
          <p:nvPr>
            <p:ph type="sldNum" sz="quarter" idx="12"/>
          </p:nvPr>
        </p:nvSpPr>
        <p:spPr/>
        <p:txBody>
          <a:bodyPr/>
          <a:lstStyle/>
          <a:p>
            <a:fld id="{96B25217-7B33-4CF6-9B9E-82FF272E23C8}" type="slidenum">
              <a:rPr lang="en-IN" smtClean="0"/>
              <a:t>67</a:t>
            </a:fld>
            <a:endParaRPr lang="en-IN"/>
          </a:p>
        </p:txBody>
      </p:sp>
      <p:pic>
        <p:nvPicPr>
          <p:cNvPr id="7170" name="Picture 2" descr="Inheritance in Python with Types and Examples - Python Geeks">
            <a:extLst>
              <a:ext uri="{FF2B5EF4-FFF2-40B4-BE49-F238E27FC236}">
                <a16:creationId xmlns:a16="http://schemas.microsoft.com/office/drawing/2014/main" id="{B87CA91A-67FB-F9F8-DA9A-8257DD614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552" y="2433638"/>
            <a:ext cx="2917468" cy="253008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1E276C33-0AD3-5BAF-C9B1-B8C7927DAC15}"/>
              </a:ext>
            </a:extLst>
          </p:cNvPr>
          <p:cNvSpPr/>
          <p:nvPr/>
        </p:nvSpPr>
        <p:spPr>
          <a:xfrm>
            <a:off x="5057192" y="2433638"/>
            <a:ext cx="1511559" cy="4868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Western Wear</a:t>
            </a:r>
          </a:p>
        </p:txBody>
      </p:sp>
      <p:sp>
        <p:nvSpPr>
          <p:cNvPr id="8" name="Rectangle: Rounded Corners 7">
            <a:extLst>
              <a:ext uri="{FF2B5EF4-FFF2-40B4-BE49-F238E27FC236}">
                <a16:creationId xmlns:a16="http://schemas.microsoft.com/office/drawing/2014/main" id="{6DCE7FFA-DCA6-5365-D9D3-7EDED00807F0}"/>
              </a:ext>
            </a:extLst>
          </p:cNvPr>
          <p:cNvSpPr/>
          <p:nvPr/>
        </p:nvSpPr>
        <p:spPr>
          <a:xfrm>
            <a:off x="5218923" y="3672148"/>
            <a:ext cx="1511559" cy="4868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Coat set</a:t>
            </a:r>
          </a:p>
        </p:txBody>
      </p:sp>
      <p:sp>
        <p:nvSpPr>
          <p:cNvPr id="9" name="Rectangle: Rounded Corners 8">
            <a:extLst>
              <a:ext uri="{FF2B5EF4-FFF2-40B4-BE49-F238E27FC236}">
                <a16:creationId xmlns:a16="http://schemas.microsoft.com/office/drawing/2014/main" id="{C1A49C4B-3D19-B1CF-8B25-A30EFABCDD31}"/>
              </a:ext>
            </a:extLst>
          </p:cNvPr>
          <p:cNvSpPr/>
          <p:nvPr/>
        </p:nvSpPr>
        <p:spPr>
          <a:xfrm>
            <a:off x="5218922" y="4734431"/>
            <a:ext cx="1511559" cy="4868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Blazer,Kurta</a:t>
            </a:r>
            <a:endParaRPr lang="en-IN" dirty="0"/>
          </a:p>
        </p:txBody>
      </p:sp>
      <p:sp>
        <p:nvSpPr>
          <p:cNvPr id="10" name="Rectangle: Rounded Corners 9">
            <a:extLst>
              <a:ext uri="{FF2B5EF4-FFF2-40B4-BE49-F238E27FC236}">
                <a16:creationId xmlns:a16="http://schemas.microsoft.com/office/drawing/2014/main" id="{BBCF20F6-49C2-3E6A-17B4-E393672F387C}"/>
              </a:ext>
            </a:extLst>
          </p:cNvPr>
          <p:cNvSpPr/>
          <p:nvPr/>
        </p:nvSpPr>
        <p:spPr>
          <a:xfrm>
            <a:off x="7638661" y="3698681"/>
            <a:ext cx="1511559" cy="4868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Traditional Wear</a:t>
            </a:r>
          </a:p>
        </p:txBody>
      </p:sp>
      <p:cxnSp>
        <p:nvCxnSpPr>
          <p:cNvPr id="12" name="Straight Arrow Connector 11">
            <a:extLst>
              <a:ext uri="{FF2B5EF4-FFF2-40B4-BE49-F238E27FC236}">
                <a16:creationId xmlns:a16="http://schemas.microsoft.com/office/drawing/2014/main" id="{0ED1F17F-01C8-9BFD-75D8-00B17105E7BD}"/>
              </a:ext>
            </a:extLst>
          </p:cNvPr>
          <p:cNvCxnSpPr>
            <a:stCxn id="7" idx="2"/>
          </p:cNvCxnSpPr>
          <p:nvPr/>
        </p:nvCxnSpPr>
        <p:spPr>
          <a:xfrm flipH="1">
            <a:off x="5812971" y="2920482"/>
            <a:ext cx="1" cy="751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63B176E6-7991-83AD-9089-8A4EF9FED0BB}"/>
              </a:ext>
            </a:extLst>
          </p:cNvPr>
          <p:cNvCxnSpPr>
            <a:cxnSpLocks/>
          </p:cNvCxnSpPr>
          <p:nvPr/>
        </p:nvCxnSpPr>
        <p:spPr>
          <a:xfrm>
            <a:off x="5812971" y="4158992"/>
            <a:ext cx="0" cy="552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98F28489-655D-DC23-6B97-1409646E57B9}"/>
              </a:ext>
            </a:extLst>
          </p:cNvPr>
          <p:cNvCxnSpPr/>
          <p:nvPr/>
        </p:nvCxnSpPr>
        <p:spPr>
          <a:xfrm flipH="1">
            <a:off x="6433458" y="4254759"/>
            <a:ext cx="1488232" cy="456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7CBEEB10-FF85-95A2-1B3D-3C4A2B0EC62C}"/>
              </a:ext>
            </a:extLst>
          </p:cNvPr>
          <p:cNvSpPr/>
          <p:nvPr/>
        </p:nvSpPr>
        <p:spPr>
          <a:xfrm>
            <a:off x="4450702" y="2080727"/>
            <a:ext cx="2444620" cy="35549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A9C3B091-4C9E-68D8-C093-E8ECCEB371EB}"/>
              </a:ext>
            </a:extLst>
          </p:cNvPr>
          <p:cNvSpPr/>
          <p:nvPr/>
        </p:nvSpPr>
        <p:spPr>
          <a:xfrm>
            <a:off x="4450702" y="3429000"/>
            <a:ext cx="5523718" cy="22066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BC2775EA-5ADA-6A16-9344-BB42E7D1FA6A}"/>
              </a:ext>
            </a:extLst>
          </p:cNvPr>
          <p:cNvSpPr txBox="1"/>
          <p:nvPr/>
        </p:nvSpPr>
        <p:spPr>
          <a:xfrm>
            <a:off x="3847320" y="1716167"/>
            <a:ext cx="2090058" cy="369332"/>
          </a:xfrm>
          <a:prstGeom prst="rect">
            <a:avLst/>
          </a:prstGeom>
          <a:noFill/>
        </p:spPr>
        <p:txBody>
          <a:bodyPr wrap="square" rtlCol="0">
            <a:spAutoFit/>
          </a:bodyPr>
          <a:lstStyle/>
          <a:p>
            <a:r>
              <a:rPr lang="en-IN" dirty="0"/>
              <a:t>Multi-Level</a:t>
            </a:r>
          </a:p>
        </p:txBody>
      </p:sp>
      <p:sp>
        <p:nvSpPr>
          <p:cNvPr id="20" name="TextBox 19">
            <a:extLst>
              <a:ext uri="{FF2B5EF4-FFF2-40B4-BE49-F238E27FC236}">
                <a16:creationId xmlns:a16="http://schemas.microsoft.com/office/drawing/2014/main" id="{D089FDE7-29B6-C287-6B50-6963BAD84DA3}"/>
              </a:ext>
            </a:extLst>
          </p:cNvPr>
          <p:cNvSpPr txBox="1"/>
          <p:nvPr/>
        </p:nvSpPr>
        <p:spPr>
          <a:xfrm>
            <a:off x="8696131" y="3125755"/>
            <a:ext cx="1204327" cy="369332"/>
          </a:xfrm>
          <a:prstGeom prst="rect">
            <a:avLst/>
          </a:prstGeom>
          <a:noFill/>
        </p:spPr>
        <p:txBody>
          <a:bodyPr wrap="square" rtlCol="0">
            <a:spAutoFit/>
          </a:bodyPr>
          <a:lstStyle/>
          <a:p>
            <a:r>
              <a:rPr lang="en-IN" dirty="0"/>
              <a:t>Multiple</a:t>
            </a:r>
          </a:p>
        </p:txBody>
      </p:sp>
    </p:spTree>
    <p:extLst>
      <p:ext uri="{BB962C8B-B14F-4D97-AF65-F5344CB8AC3E}">
        <p14:creationId xmlns:p14="http://schemas.microsoft.com/office/powerpoint/2010/main" val="1211587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170A-A175-749D-51BB-FB6E5FD84C56}"/>
              </a:ext>
            </a:extLst>
          </p:cNvPr>
          <p:cNvSpPr>
            <a:spLocks noGrp="1"/>
          </p:cNvSpPr>
          <p:nvPr>
            <p:ph type="title"/>
          </p:nvPr>
        </p:nvSpPr>
        <p:spPr/>
        <p:txBody>
          <a:bodyPr/>
          <a:lstStyle/>
          <a:p>
            <a:r>
              <a:rPr lang="en-IN" dirty="0"/>
              <a:t>Abstract Method</a:t>
            </a:r>
          </a:p>
        </p:txBody>
      </p:sp>
      <p:sp>
        <p:nvSpPr>
          <p:cNvPr id="5" name="Content Placeholder 4">
            <a:extLst>
              <a:ext uri="{FF2B5EF4-FFF2-40B4-BE49-F238E27FC236}">
                <a16:creationId xmlns:a16="http://schemas.microsoft.com/office/drawing/2014/main" id="{6275D242-3C6A-C915-635C-F6BFE7CF2726}"/>
              </a:ext>
            </a:extLst>
          </p:cNvPr>
          <p:cNvSpPr>
            <a:spLocks noGrp="1"/>
          </p:cNvSpPr>
          <p:nvPr>
            <p:ph idx="1"/>
          </p:nvPr>
        </p:nvSpPr>
        <p:spPr/>
        <p:txBody>
          <a:bodyPr/>
          <a:lstStyle/>
          <a:p>
            <a:r>
              <a:rPr lang="en-US" b="0" i="0" dirty="0">
                <a:solidFill>
                  <a:schemeClr val="tx1"/>
                </a:solidFill>
                <a:effectLst/>
                <a:latin typeface="Nunito" pitchFamily="2" charset="0"/>
              </a:rPr>
              <a:t> Python OOPs which is used to hide irrelevant details from the user and show the details that are relevant to the users</a:t>
            </a:r>
          </a:p>
          <a:p>
            <a:r>
              <a:rPr lang="en-IN" b="1" i="0" dirty="0">
                <a:solidFill>
                  <a:schemeClr val="tx1"/>
                </a:solidFill>
                <a:effectLst/>
                <a:latin typeface="Nunito" pitchFamily="2" charset="0"/>
              </a:rPr>
              <a:t>Data Abstraction in Python</a:t>
            </a:r>
            <a:endParaRPr lang="en-US" b="0" i="0" dirty="0">
              <a:solidFill>
                <a:schemeClr val="tx1"/>
              </a:solidFill>
              <a:effectLst/>
              <a:latin typeface="Nunito" pitchFamily="2" charset="0"/>
            </a:endParaRPr>
          </a:p>
          <a:p>
            <a:r>
              <a:rPr lang="en-US" b="0" i="0" dirty="0">
                <a:solidFill>
                  <a:schemeClr val="tx1"/>
                </a:solidFill>
                <a:effectLst/>
                <a:latin typeface="Nunito" pitchFamily="2" charset="0"/>
              </a:rPr>
              <a:t>Data abstraction in Python is a programming concept that hides complex implementation details while exposing only essential information and functionalities to users.</a:t>
            </a:r>
          </a:p>
          <a:p>
            <a:pPr algn="l" fontAlgn="base"/>
            <a:r>
              <a:rPr lang="en-US" b="1" i="0" dirty="0">
                <a:solidFill>
                  <a:schemeClr val="tx1"/>
                </a:solidFill>
                <a:effectLst/>
                <a:latin typeface="Nunito" pitchFamily="2" charset="0"/>
              </a:rPr>
              <a:t>Abstraction classes in Python</a:t>
            </a:r>
          </a:p>
          <a:p>
            <a:pPr algn="l" fontAlgn="base"/>
            <a:r>
              <a:rPr lang="en-US" b="0" i="0" dirty="0">
                <a:solidFill>
                  <a:schemeClr val="tx1"/>
                </a:solidFill>
                <a:effectLst/>
                <a:latin typeface="Nunito" pitchFamily="2" charset="0"/>
              </a:rPr>
              <a:t>Abstract class is a class in which one or more abstract methods are defined. When a method is declared inside the class without its implementation is known as abstract method.</a:t>
            </a:r>
          </a:p>
          <a:p>
            <a:endParaRPr lang="en-IN" dirty="0">
              <a:solidFill>
                <a:schemeClr val="tx1"/>
              </a:solidFill>
            </a:endParaRPr>
          </a:p>
        </p:txBody>
      </p:sp>
      <p:sp>
        <p:nvSpPr>
          <p:cNvPr id="4" name="Slide Number Placeholder 3">
            <a:extLst>
              <a:ext uri="{FF2B5EF4-FFF2-40B4-BE49-F238E27FC236}">
                <a16:creationId xmlns:a16="http://schemas.microsoft.com/office/drawing/2014/main" id="{58F39713-3BAF-37C0-E390-EFC75FDEA250}"/>
              </a:ext>
            </a:extLst>
          </p:cNvPr>
          <p:cNvSpPr>
            <a:spLocks noGrp="1"/>
          </p:cNvSpPr>
          <p:nvPr>
            <p:ph type="sldNum" sz="quarter" idx="12"/>
          </p:nvPr>
        </p:nvSpPr>
        <p:spPr/>
        <p:txBody>
          <a:bodyPr/>
          <a:lstStyle/>
          <a:p>
            <a:fld id="{96B25217-7B33-4CF6-9B9E-82FF272E23C8}" type="slidenum">
              <a:rPr lang="en-IN" smtClean="0"/>
              <a:t>68</a:t>
            </a:fld>
            <a:endParaRPr lang="en-IN"/>
          </a:p>
        </p:txBody>
      </p:sp>
    </p:spTree>
    <p:extLst>
      <p:ext uri="{BB962C8B-B14F-4D97-AF65-F5344CB8AC3E}">
        <p14:creationId xmlns:p14="http://schemas.microsoft.com/office/powerpoint/2010/main" val="592365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9444A50-5373-A2A4-3128-C2BC721C11F5}"/>
              </a:ext>
            </a:extLst>
          </p:cNvPr>
          <p:cNvSpPr>
            <a:spLocks noGrp="1" noChangeArrowheads="1"/>
          </p:cNvSpPr>
          <p:nvPr>
            <p:ph type="title"/>
          </p:nvPr>
        </p:nvSpPr>
        <p:spPr bwMode="auto">
          <a:xfrm>
            <a:off x="1097280" y="841432"/>
            <a:ext cx="666849" cy="34109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sng" strike="noStrike" cap="none" normalizeH="0" baseline="0" dirty="0">
                <a:ln>
                  <a:noFill/>
                </a:ln>
                <a:solidFill>
                  <a:schemeClr val="tx1"/>
                </a:solidFill>
                <a:effectLst/>
                <a:latin typeface="Arial" panose="020B0604020202020204" pitchFamily="34" charset="0"/>
              </a:rPr>
              <a:t>Syntax</a:t>
            </a:r>
          </a:p>
        </p:txBody>
      </p:sp>
      <p:sp>
        <p:nvSpPr>
          <p:cNvPr id="6" name="Content Placeholder 5">
            <a:extLst>
              <a:ext uri="{FF2B5EF4-FFF2-40B4-BE49-F238E27FC236}">
                <a16:creationId xmlns:a16="http://schemas.microsoft.com/office/drawing/2014/main" id="{F3E190AB-FBEA-3025-F3FB-9C3AAC92BC58}"/>
              </a:ext>
            </a:extLst>
          </p:cNvPr>
          <p:cNvSpPr>
            <a:spLocks noGrp="1"/>
          </p:cNvSpPr>
          <p:nvPr>
            <p:ph idx="1"/>
          </p:nvPr>
        </p:nvSpPr>
        <p:spPr/>
        <p:txBody>
          <a:bodyPr/>
          <a:lstStyle/>
          <a:p>
            <a:r>
              <a:rPr kumimoji="0" lang="en-US" altLang="en-US" sz="2000" b="0" i="0" u="none" strike="noStrike" cap="none" normalizeH="0" baseline="0" dirty="0">
                <a:ln>
                  <a:noFill/>
                </a:ln>
                <a:solidFill>
                  <a:schemeClr val="tx1"/>
                </a:solidFill>
                <a:effectLst/>
                <a:latin typeface="Consolas" panose="020B0609020204030204" pitchFamily="49" charset="0"/>
              </a:rPr>
              <a:t>from </a:t>
            </a:r>
            <a:r>
              <a:rPr kumimoji="0" lang="en-US" altLang="en-US" sz="2000" b="0" i="0" u="none" strike="noStrike" cap="none" normalizeH="0" baseline="0" dirty="0" err="1">
                <a:ln>
                  <a:noFill/>
                </a:ln>
                <a:solidFill>
                  <a:schemeClr val="tx1"/>
                </a:solidFill>
                <a:effectLst/>
                <a:latin typeface="Consolas" panose="020B0609020204030204" pitchFamily="49" charset="0"/>
              </a:rPr>
              <a:t>abc</a:t>
            </a:r>
            <a:r>
              <a:rPr kumimoji="0" lang="en-US" altLang="en-US" sz="2000" b="0" i="0" u="none" strike="noStrike" cap="none" normalizeH="0" baseline="0" dirty="0">
                <a:ln>
                  <a:noFill/>
                </a:ln>
                <a:solidFill>
                  <a:schemeClr val="tx1"/>
                </a:solidFill>
                <a:effectLst/>
                <a:latin typeface="Consolas" panose="020B0609020204030204" pitchFamily="49" charset="0"/>
              </a:rPr>
              <a:t> import ABC, </a:t>
            </a:r>
            <a:r>
              <a:rPr kumimoji="0" lang="en-US" altLang="en-US" sz="2000" b="0" i="0" u="none" strike="noStrike" cap="none" normalizeH="0" baseline="0" dirty="0" err="1">
                <a:ln>
                  <a:noFill/>
                </a:ln>
                <a:solidFill>
                  <a:schemeClr val="tx1"/>
                </a:solidFill>
                <a:effectLst/>
                <a:latin typeface="Consolas" panose="020B0609020204030204" pitchFamily="49" charset="0"/>
              </a:rPr>
              <a:t>abstractmethod</a:t>
            </a:r>
            <a:r>
              <a:rPr kumimoji="0" lang="en-US" altLang="en-US" sz="2000" b="0" i="0" u="none" strike="noStrike" cap="none" normalizeH="0" baseline="0" dirty="0">
                <a:ln>
                  <a:noFill/>
                </a:ln>
                <a:solidFill>
                  <a:schemeClr val="tx1"/>
                </a:solidFill>
                <a:effectLst/>
                <a:latin typeface="Consolas" panose="020B0609020204030204" pitchFamily="49" charset="0"/>
              </a:rPr>
              <a:t> </a:t>
            </a:r>
          </a:p>
          <a:p>
            <a:r>
              <a:rPr kumimoji="0" lang="en-US" altLang="en-US" sz="2000" b="0" i="0" u="none" strike="noStrike" cap="none" normalizeH="0" baseline="0" dirty="0">
                <a:ln>
                  <a:noFill/>
                </a:ln>
                <a:solidFill>
                  <a:schemeClr val="tx1"/>
                </a:solidFill>
                <a:effectLst/>
                <a:latin typeface="Consolas" panose="020B0609020204030204" pitchFamily="49" charset="0"/>
              </a:rPr>
              <a:t>class </a:t>
            </a:r>
            <a:r>
              <a:rPr kumimoji="0" lang="en-US" altLang="en-US" sz="2000" b="0" i="0" u="none" strike="noStrike" cap="none" normalizeH="0" baseline="0" dirty="0" err="1">
                <a:ln>
                  <a:noFill/>
                </a:ln>
                <a:solidFill>
                  <a:schemeClr val="tx1"/>
                </a:solidFill>
                <a:effectLst/>
                <a:latin typeface="Consolas" panose="020B0609020204030204" pitchFamily="49" charset="0"/>
              </a:rPr>
              <a:t>BaseClass</a:t>
            </a:r>
            <a:r>
              <a:rPr kumimoji="0" lang="en-US" altLang="en-US" sz="2000" b="0" i="0" u="none" strike="noStrike" cap="none" normalizeH="0" baseline="0" dirty="0">
                <a:ln>
                  <a:noFill/>
                </a:ln>
                <a:solidFill>
                  <a:schemeClr val="tx1"/>
                </a:solidFill>
                <a:effectLst/>
                <a:latin typeface="Consolas" panose="020B0609020204030204" pitchFamily="49" charset="0"/>
              </a:rPr>
              <a:t>(ABC): </a:t>
            </a:r>
          </a:p>
          <a:p>
            <a:r>
              <a:rPr kumimoji="0" lang="en-US" altLang="en-US" sz="2000" b="0" i="0" u="none" strike="noStrike" cap="none" normalizeH="0" baseline="0" dirty="0">
                <a:ln>
                  <a:noFill/>
                </a:ln>
                <a:solidFill>
                  <a:schemeClr val="tx1"/>
                </a:solidFill>
                <a:effectLst/>
                <a:latin typeface="Consolas" panose="020B0609020204030204" pitchFamily="49" charset="0"/>
              </a:rPr>
              <a:t>@abstractmethod </a:t>
            </a:r>
          </a:p>
          <a:p>
            <a:r>
              <a:rPr kumimoji="0" lang="en-US" altLang="en-US" sz="2000" b="0" i="0" u="none" strike="noStrike" cap="none" normalizeH="0" baseline="0" dirty="0">
                <a:ln>
                  <a:noFill/>
                </a:ln>
                <a:solidFill>
                  <a:schemeClr val="tx1"/>
                </a:solidFill>
                <a:effectLst/>
                <a:latin typeface="Consolas" panose="020B0609020204030204" pitchFamily="49" charset="0"/>
              </a:rPr>
              <a:t>def method_1(self):</a:t>
            </a:r>
          </a:p>
          <a:p>
            <a:r>
              <a:rPr kumimoji="0" lang="en-US" altLang="en-US" sz="2000" b="0" i="0" u="none" strike="noStrike" cap="none" normalizeH="0" baseline="0" dirty="0">
                <a:ln>
                  <a:noFill/>
                </a:ln>
                <a:solidFill>
                  <a:schemeClr val="tx1"/>
                </a:solidFill>
                <a:effectLst/>
                <a:latin typeface="Consolas" panose="020B0609020204030204" pitchFamily="49" charset="0"/>
              </a:rPr>
              <a:t> #empty body</a:t>
            </a:r>
          </a:p>
          <a:p>
            <a:r>
              <a:rPr kumimoji="0" lang="en-US" altLang="en-US" sz="2000" b="0" i="0" u="none" strike="noStrike" cap="none" normalizeH="0" baseline="0" dirty="0">
                <a:ln>
                  <a:noFill/>
                </a:ln>
                <a:solidFill>
                  <a:schemeClr val="tx1"/>
                </a:solidFill>
                <a:effectLst/>
                <a:latin typeface="Consolas" panose="020B0609020204030204" pitchFamily="49" charset="0"/>
              </a:rPr>
              <a:t> pass</a:t>
            </a:r>
            <a:r>
              <a:rPr kumimoji="0" lang="en-US" altLang="en-US" sz="1100" b="0" i="0" u="none" strike="noStrike" cap="none" normalizeH="0" baseline="0" dirty="0">
                <a:ln>
                  <a:noFill/>
                </a:ln>
                <a:solidFill>
                  <a:schemeClr val="tx1"/>
                </a:solidFill>
                <a:effectLst/>
              </a:rPr>
              <a:t> </a:t>
            </a:r>
            <a:endParaRPr lang="en-IN" dirty="0"/>
          </a:p>
        </p:txBody>
      </p:sp>
      <p:sp>
        <p:nvSpPr>
          <p:cNvPr id="4" name="Slide Number Placeholder 3">
            <a:extLst>
              <a:ext uri="{FF2B5EF4-FFF2-40B4-BE49-F238E27FC236}">
                <a16:creationId xmlns:a16="http://schemas.microsoft.com/office/drawing/2014/main" id="{B39DE7C8-B7CF-17DF-7874-B71F591040D0}"/>
              </a:ext>
            </a:extLst>
          </p:cNvPr>
          <p:cNvSpPr>
            <a:spLocks noGrp="1"/>
          </p:cNvSpPr>
          <p:nvPr>
            <p:ph type="sldNum" sz="quarter" idx="12"/>
          </p:nvPr>
        </p:nvSpPr>
        <p:spPr/>
        <p:txBody>
          <a:bodyPr/>
          <a:lstStyle/>
          <a:p>
            <a:fld id="{96B25217-7B33-4CF6-9B9E-82FF272E23C8}" type="slidenum">
              <a:rPr lang="en-IN" smtClean="0"/>
              <a:t>69</a:t>
            </a:fld>
            <a:endParaRPr lang="en-IN"/>
          </a:p>
        </p:txBody>
      </p:sp>
    </p:spTree>
    <p:extLst>
      <p:ext uri="{BB962C8B-B14F-4D97-AF65-F5344CB8AC3E}">
        <p14:creationId xmlns:p14="http://schemas.microsoft.com/office/powerpoint/2010/main" val="323431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naconda | Unleash AI innovation and value">
            <a:extLst>
              <a:ext uri="{FF2B5EF4-FFF2-40B4-BE49-F238E27FC236}">
                <a16:creationId xmlns:a16="http://schemas.microsoft.com/office/drawing/2014/main" id="{DC0C75A5-3E81-0A74-C9C4-4289E1A07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103" y="354562"/>
            <a:ext cx="7791325" cy="59289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24FA11-60AC-7827-2537-035F693FB5C0}"/>
              </a:ext>
            </a:extLst>
          </p:cNvPr>
          <p:cNvSpPr txBox="1"/>
          <p:nvPr/>
        </p:nvSpPr>
        <p:spPr>
          <a:xfrm>
            <a:off x="5058126" y="5914158"/>
            <a:ext cx="6097554" cy="369332"/>
          </a:xfrm>
          <a:prstGeom prst="rect">
            <a:avLst/>
          </a:prstGeom>
          <a:noFill/>
        </p:spPr>
        <p:txBody>
          <a:bodyPr wrap="square">
            <a:spAutoFit/>
          </a:bodyPr>
          <a:lstStyle/>
          <a:p>
            <a:r>
              <a:rPr lang="en-IN" dirty="0">
                <a:hlinkClick r:id="rId3"/>
              </a:rPr>
              <a:t>https://www.anaconda.com/download</a:t>
            </a:r>
            <a:r>
              <a:rPr lang="en-IN" dirty="0"/>
              <a:t> </a:t>
            </a:r>
          </a:p>
        </p:txBody>
      </p:sp>
      <p:sp>
        <p:nvSpPr>
          <p:cNvPr id="5" name="Slide Number Placeholder 4">
            <a:extLst>
              <a:ext uri="{FF2B5EF4-FFF2-40B4-BE49-F238E27FC236}">
                <a16:creationId xmlns:a16="http://schemas.microsoft.com/office/drawing/2014/main" id="{406377F3-570A-EB5F-2F4F-A80E85E50A89}"/>
              </a:ext>
            </a:extLst>
          </p:cNvPr>
          <p:cNvSpPr>
            <a:spLocks noGrp="1"/>
          </p:cNvSpPr>
          <p:nvPr>
            <p:ph type="sldNum" sz="quarter" idx="12"/>
          </p:nvPr>
        </p:nvSpPr>
        <p:spPr/>
        <p:txBody>
          <a:bodyPr/>
          <a:lstStyle/>
          <a:p>
            <a:fld id="{96B25217-7B33-4CF6-9B9E-82FF272E23C8}" type="slidenum">
              <a:rPr lang="en-IN" smtClean="0"/>
              <a:t>7</a:t>
            </a:fld>
            <a:endParaRPr lang="en-IN"/>
          </a:p>
        </p:txBody>
      </p:sp>
    </p:spTree>
    <p:extLst>
      <p:ext uri="{BB962C8B-B14F-4D97-AF65-F5344CB8AC3E}">
        <p14:creationId xmlns:p14="http://schemas.microsoft.com/office/powerpoint/2010/main" val="36970474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516A00-A386-CE56-B913-876E1B469CF4}"/>
              </a:ext>
            </a:extLst>
          </p:cNvPr>
          <p:cNvSpPr>
            <a:spLocks noGrp="1"/>
          </p:cNvSpPr>
          <p:nvPr>
            <p:ph type="sldNum" sz="quarter" idx="12"/>
          </p:nvPr>
        </p:nvSpPr>
        <p:spPr/>
        <p:txBody>
          <a:bodyPr/>
          <a:lstStyle/>
          <a:p>
            <a:fld id="{96B25217-7B33-4CF6-9B9E-82FF272E23C8}" type="slidenum">
              <a:rPr lang="en-IN" smtClean="0"/>
              <a:t>70</a:t>
            </a:fld>
            <a:endParaRPr lang="en-IN"/>
          </a:p>
        </p:txBody>
      </p:sp>
    </p:spTree>
    <p:extLst>
      <p:ext uri="{BB962C8B-B14F-4D97-AF65-F5344CB8AC3E}">
        <p14:creationId xmlns:p14="http://schemas.microsoft.com/office/powerpoint/2010/main" val="444324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8397-DC9E-D034-9E0F-78681E8C1A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718B8E-5CB6-C6B2-E45C-43D694E6E169}"/>
              </a:ext>
            </a:extLst>
          </p:cNvPr>
          <p:cNvSpPr>
            <a:spLocks noGrp="1"/>
          </p:cNvSpPr>
          <p:nvPr>
            <p:ph idx="1"/>
          </p:nvPr>
        </p:nvSpPr>
        <p:spPr/>
        <p:txBody>
          <a:bodyPr/>
          <a:lstStyle/>
          <a:p>
            <a:r>
              <a:rPr lang="en-US" b="1" i="0" dirty="0">
                <a:solidFill>
                  <a:schemeClr val="tx1"/>
                </a:solidFill>
                <a:effectLst/>
                <a:latin typeface="Nunito" pitchFamily="2" charset="0"/>
              </a:rPr>
              <a:t>Concrete Method:</a:t>
            </a:r>
            <a:r>
              <a:rPr lang="en-US" b="0" i="0" dirty="0">
                <a:solidFill>
                  <a:schemeClr val="tx1"/>
                </a:solidFill>
                <a:effectLst/>
                <a:latin typeface="Nunito" pitchFamily="2" charset="0"/>
              </a:rPr>
              <a:t> Concrete methods are the methods defined in an abstract base class with their complete implementation. Concrete methods are required to avoid </a:t>
            </a:r>
            <a:r>
              <a:rPr lang="en-US" b="0" i="0" dirty="0" err="1">
                <a:solidFill>
                  <a:schemeClr val="tx1"/>
                </a:solidFill>
                <a:effectLst/>
                <a:latin typeface="Nunito" pitchFamily="2" charset="0"/>
              </a:rPr>
              <a:t>reprication</a:t>
            </a:r>
            <a:r>
              <a:rPr lang="en-US" b="0" i="0" dirty="0">
                <a:solidFill>
                  <a:schemeClr val="tx1"/>
                </a:solidFill>
                <a:effectLst/>
                <a:latin typeface="Nunito" pitchFamily="2" charset="0"/>
              </a:rPr>
              <a:t> of code in subclasses. </a:t>
            </a:r>
            <a:endParaRPr lang="en-IN" dirty="0">
              <a:solidFill>
                <a:schemeClr val="tx1"/>
              </a:solidFill>
            </a:endParaRPr>
          </a:p>
        </p:txBody>
      </p:sp>
      <p:sp>
        <p:nvSpPr>
          <p:cNvPr id="5" name="Slide Number Placeholder 4">
            <a:extLst>
              <a:ext uri="{FF2B5EF4-FFF2-40B4-BE49-F238E27FC236}">
                <a16:creationId xmlns:a16="http://schemas.microsoft.com/office/drawing/2014/main" id="{FC2E55C7-96D0-075B-2F82-D5E8462ED363}"/>
              </a:ext>
            </a:extLst>
          </p:cNvPr>
          <p:cNvSpPr>
            <a:spLocks noGrp="1"/>
          </p:cNvSpPr>
          <p:nvPr>
            <p:ph type="sldNum" sz="quarter" idx="12"/>
          </p:nvPr>
        </p:nvSpPr>
        <p:spPr/>
        <p:txBody>
          <a:bodyPr/>
          <a:lstStyle/>
          <a:p>
            <a:fld id="{96B25217-7B33-4CF6-9B9E-82FF272E23C8}" type="slidenum">
              <a:rPr lang="en-IN" smtClean="0"/>
              <a:t>71</a:t>
            </a:fld>
            <a:endParaRPr lang="en-IN"/>
          </a:p>
        </p:txBody>
      </p:sp>
    </p:spTree>
    <p:extLst>
      <p:ext uri="{BB962C8B-B14F-4D97-AF65-F5344CB8AC3E}">
        <p14:creationId xmlns:p14="http://schemas.microsoft.com/office/powerpoint/2010/main" val="746825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F297-7D6A-E5EE-1735-3376E0F81733}"/>
              </a:ext>
            </a:extLst>
          </p:cNvPr>
          <p:cNvSpPr>
            <a:spLocks noGrp="1"/>
          </p:cNvSpPr>
          <p:nvPr>
            <p:ph type="title"/>
          </p:nvPr>
        </p:nvSpPr>
        <p:spPr/>
        <p:txBody>
          <a:bodyPr/>
          <a:lstStyle/>
          <a:p>
            <a:r>
              <a:rPr lang="en-IN" dirty="0"/>
              <a:t>Polymorphism</a:t>
            </a:r>
          </a:p>
        </p:txBody>
      </p:sp>
      <p:sp>
        <p:nvSpPr>
          <p:cNvPr id="3" name="Content Placeholder 2">
            <a:extLst>
              <a:ext uri="{FF2B5EF4-FFF2-40B4-BE49-F238E27FC236}">
                <a16:creationId xmlns:a16="http://schemas.microsoft.com/office/drawing/2014/main" id="{9FC4B6F2-8962-5FEF-6D18-11ED9EA9359D}"/>
              </a:ext>
            </a:extLst>
          </p:cNvPr>
          <p:cNvSpPr>
            <a:spLocks noGrp="1"/>
          </p:cNvSpPr>
          <p:nvPr>
            <p:ph idx="1"/>
          </p:nvPr>
        </p:nvSpPr>
        <p:spPr/>
        <p:txBody>
          <a:bodyPr>
            <a:normAutofit fontScale="85000" lnSpcReduction="20000"/>
          </a:bodyPr>
          <a:lstStyle/>
          <a:p>
            <a:r>
              <a:rPr lang="en-US" b="0" i="0" dirty="0">
                <a:solidFill>
                  <a:schemeClr val="tx1"/>
                </a:solidFill>
                <a:effectLst/>
                <a:latin typeface="Nunito" pitchFamily="2" charset="0"/>
              </a:rPr>
              <a:t> The word polymorphism means having many forms. In programming, polymorphism means the same function name (but different signatures) being used for different types. The key difference is the data types and number of arguments used in function.</a:t>
            </a:r>
          </a:p>
          <a:p>
            <a:r>
              <a:rPr lang="en-US" dirty="0">
                <a:solidFill>
                  <a:schemeClr val="tx1"/>
                </a:solidFill>
                <a:latin typeface="Nunito" pitchFamily="2" charset="0"/>
              </a:rPr>
              <a:t>Inbuilt Polymorphism</a:t>
            </a:r>
          </a:p>
          <a:p>
            <a:r>
              <a:rPr lang="en-US" dirty="0">
                <a:solidFill>
                  <a:schemeClr val="tx1"/>
                </a:solidFill>
              </a:rPr>
              <a:t># Python program to demonstrate in-built poly-</a:t>
            </a:r>
          </a:p>
          <a:p>
            <a:r>
              <a:rPr lang="en-US" dirty="0">
                <a:solidFill>
                  <a:schemeClr val="tx1"/>
                </a:solidFill>
              </a:rPr>
              <a:t># morphic functions</a:t>
            </a:r>
          </a:p>
          <a:p>
            <a:endParaRPr lang="en-US" dirty="0">
              <a:solidFill>
                <a:schemeClr val="tx1"/>
              </a:solidFill>
            </a:endParaRPr>
          </a:p>
          <a:p>
            <a:r>
              <a:rPr lang="en-US" dirty="0">
                <a:solidFill>
                  <a:schemeClr val="tx1"/>
                </a:solidFill>
              </a:rPr>
              <a:t># </a:t>
            </a:r>
            <a:r>
              <a:rPr lang="en-US" dirty="0" err="1">
                <a:solidFill>
                  <a:schemeClr val="tx1"/>
                </a:solidFill>
              </a:rPr>
              <a:t>len</a:t>
            </a:r>
            <a:r>
              <a:rPr lang="en-US" dirty="0">
                <a:solidFill>
                  <a:schemeClr val="tx1"/>
                </a:solidFill>
              </a:rPr>
              <a:t>() being used for a string</a:t>
            </a:r>
          </a:p>
          <a:p>
            <a:r>
              <a:rPr lang="en-US" dirty="0">
                <a:solidFill>
                  <a:schemeClr val="tx1"/>
                </a:solidFill>
              </a:rPr>
              <a:t>print(</a:t>
            </a:r>
            <a:r>
              <a:rPr lang="en-US" dirty="0" err="1">
                <a:solidFill>
                  <a:schemeClr val="tx1"/>
                </a:solidFill>
              </a:rPr>
              <a:t>len</a:t>
            </a:r>
            <a:r>
              <a:rPr lang="en-US" dirty="0">
                <a:solidFill>
                  <a:schemeClr val="tx1"/>
                </a:solidFill>
              </a:rPr>
              <a:t>("geeks"))</a:t>
            </a:r>
          </a:p>
          <a:p>
            <a:endParaRPr lang="en-US" dirty="0">
              <a:solidFill>
                <a:schemeClr val="tx1"/>
              </a:solidFill>
            </a:endParaRPr>
          </a:p>
          <a:p>
            <a:r>
              <a:rPr lang="en-US" dirty="0">
                <a:solidFill>
                  <a:schemeClr val="tx1"/>
                </a:solidFill>
              </a:rPr>
              <a:t># </a:t>
            </a:r>
            <a:r>
              <a:rPr lang="en-US" dirty="0" err="1">
                <a:solidFill>
                  <a:schemeClr val="tx1"/>
                </a:solidFill>
              </a:rPr>
              <a:t>len</a:t>
            </a:r>
            <a:r>
              <a:rPr lang="en-US" dirty="0">
                <a:solidFill>
                  <a:schemeClr val="tx1"/>
                </a:solidFill>
              </a:rPr>
              <a:t>() being used for a list</a:t>
            </a:r>
          </a:p>
          <a:p>
            <a:r>
              <a:rPr lang="en-US" dirty="0">
                <a:solidFill>
                  <a:schemeClr val="tx1"/>
                </a:solidFill>
              </a:rPr>
              <a:t>print(</a:t>
            </a:r>
            <a:r>
              <a:rPr lang="en-US" dirty="0" err="1">
                <a:solidFill>
                  <a:schemeClr val="tx1"/>
                </a:solidFill>
              </a:rPr>
              <a:t>len</a:t>
            </a:r>
            <a:r>
              <a:rPr lang="en-US" dirty="0">
                <a:solidFill>
                  <a:schemeClr val="tx1"/>
                </a:solidFill>
              </a:rPr>
              <a:t>([10, 20, 30]))</a:t>
            </a:r>
          </a:p>
          <a:p>
            <a:endParaRPr lang="en-IN" dirty="0">
              <a:solidFill>
                <a:schemeClr val="tx1"/>
              </a:solidFill>
            </a:endParaRPr>
          </a:p>
        </p:txBody>
      </p:sp>
      <p:sp>
        <p:nvSpPr>
          <p:cNvPr id="5" name="Slide Number Placeholder 4">
            <a:extLst>
              <a:ext uri="{FF2B5EF4-FFF2-40B4-BE49-F238E27FC236}">
                <a16:creationId xmlns:a16="http://schemas.microsoft.com/office/drawing/2014/main" id="{3625B0FF-BC89-5E36-4953-A06078FAA020}"/>
              </a:ext>
            </a:extLst>
          </p:cNvPr>
          <p:cNvSpPr>
            <a:spLocks noGrp="1"/>
          </p:cNvSpPr>
          <p:nvPr>
            <p:ph type="sldNum" sz="quarter" idx="12"/>
          </p:nvPr>
        </p:nvSpPr>
        <p:spPr/>
        <p:txBody>
          <a:bodyPr/>
          <a:lstStyle/>
          <a:p>
            <a:fld id="{96B25217-7B33-4CF6-9B9E-82FF272E23C8}" type="slidenum">
              <a:rPr lang="en-IN" smtClean="0"/>
              <a:t>72</a:t>
            </a:fld>
            <a:endParaRPr lang="en-IN"/>
          </a:p>
        </p:txBody>
      </p:sp>
    </p:spTree>
    <p:extLst>
      <p:ext uri="{BB962C8B-B14F-4D97-AF65-F5344CB8AC3E}">
        <p14:creationId xmlns:p14="http://schemas.microsoft.com/office/powerpoint/2010/main" val="2976877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4F526D-EB96-1633-F9B6-4793CDCC191D}"/>
              </a:ext>
            </a:extLst>
          </p:cNvPr>
          <p:cNvSpPr>
            <a:spLocks noGrp="1"/>
          </p:cNvSpPr>
          <p:nvPr>
            <p:ph type="sldNum" sz="quarter" idx="12"/>
          </p:nvPr>
        </p:nvSpPr>
        <p:spPr/>
        <p:txBody>
          <a:bodyPr/>
          <a:lstStyle/>
          <a:p>
            <a:fld id="{96B25217-7B33-4CF6-9B9E-82FF272E23C8}" type="slidenum">
              <a:rPr lang="en-IN" smtClean="0"/>
              <a:t>73</a:t>
            </a:fld>
            <a:endParaRPr lang="en-IN"/>
          </a:p>
        </p:txBody>
      </p:sp>
      <p:pic>
        <p:nvPicPr>
          <p:cNvPr id="3074" name="Picture 2" descr="Polymorphism in Python. Polymorphism | by Anmol Varshney | Medium">
            <a:extLst>
              <a:ext uri="{FF2B5EF4-FFF2-40B4-BE49-F238E27FC236}">
                <a16:creationId xmlns:a16="http://schemas.microsoft.com/office/drawing/2014/main" id="{D9C5CA38-55AB-9909-212A-04C9098F3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384" y="33090"/>
            <a:ext cx="8803595" cy="5816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064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F0961B-DA3A-1AF8-4D10-F566A3C5223B}"/>
              </a:ext>
            </a:extLst>
          </p:cNvPr>
          <p:cNvSpPr>
            <a:spLocks noGrp="1"/>
          </p:cNvSpPr>
          <p:nvPr>
            <p:ph type="sldNum" sz="quarter" idx="12"/>
          </p:nvPr>
        </p:nvSpPr>
        <p:spPr/>
        <p:txBody>
          <a:bodyPr/>
          <a:lstStyle/>
          <a:p>
            <a:fld id="{96B25217-7B33-4CF6-9B9E-82FF272E23C8}" type="slidenum">
              <a:rPr lang="en-IN" smtClean="0"/>
              <a:t>74</a:t>
            </a:fld>
            <a:endParaRPr lang="en-IN"/>
          </a:p>
        </p:txBody>
      </p:sp>
      <p:pic>
        <p:nvPicPr>
          <p:cNvPr id="4098" name="Picture 2" descr="Polymorphism in Python – PYnative">
            <a:extLst>
              <a:ext uri="{FF2B5EF4-FFF2-40B4-BE49-F238E27FC236}">
                <a16:creationId xmlns:a16="http://schemas.microsoft.com/office/drawing/2014/main" id="{2252914F-6973-5F9B-1D6F-78BAD13BC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262063"/>
            <a:ext cx="66294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09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A46EBE-C5E0-B5BA-5491-39FF7EA1AE77}"/>
              </a:ext>
            </a:extLst>
          </p:cNvPr>
          <p:cNvSpPr>
            <a:spLocks noGrp="1"/>
          </p:cNvSpPr>
          <p:nvPr>
            <p:ph type="title"/>
          </p:nvPr>
        </p:nvSpPr>
        <p:spPr/>
        <p:txBody>
          <a:bodyPr/>
          <a:lstStyle/>
          <a:p>
            <a:r>
              <a:rPr lang="en-IN" dirty="0"/>
              <a:t>Python Modules</a:t>
            </a:r>
          </a:p>
        </p:txBody>
      </p:sp>
      <p:sp>
        <p:nvSpPr>
          <p:cNvPr id="7" name="Content Placeholder 6">
            <a:extLst>
              <a:ext uri="{FF2B5EF4-FFF2-40B4-BE49-F238E27FC236}">
                <a16:creationId xmlns:a16="http://schemas.microsoft.com/office/drawing/2014/main" id="{5C10BD72-65C0-9AF7-2E78-736E70521FA0}"/>
              </a:ext>
            </a:extLst>
          </p:cNvPr>
          <p:cNvSpPr>
            <a:spLocks noGrp="1"/>
          </p:cNvSpPr>
          <p:nvPr>
            <p:ph idx="1"/>
          </p:nvPr>
        </p:nvSpPr>
        <p:spPr/>
        <p:txBody>
          <a:bodyPr/>
          <a:lstStyle/>
          <a:p>
            <a:r>
              <a:rPr lang="en-IN" dirty="0"/>
              <a:t>What are python modules</a:t>
            </a:r>
          </a:p>
          <a:p>
            <a:r>
              <a:rPr lang="en-IN" dirty="0"/>
              <a:t>Why we use python modules</a:t>
            </a:r>
          </a:p>
          <a:p>
            <a:r>
              <a:rPr lang="en-IN" dirty="0"/>
              <a:t>Types of python modules</a:t>
            </a:r>
          </a:p>
          <a:p>
            <a:r>
              <a:rPr lang="en-IN" dirty="0"/>
              <a:t>Different ways to import python modules</a:t>
            </a:r>
          </a:p>
          <a:p>
            <a:endParaRPr lang="en-IN" dirty="0"/>
          </a:p>
        </p:txBody>
      </p:sp>
      <p:sp>
        <p:nvSpPr>
          <p:cNvPr id="3" name="Slide Number Placeholder 2">
            <a:extLst>
              <a:ext uri="{FF2B5EF4-FFF2-40B4-BE49-F238E27FC236}">
                <a16:creationId xmlns:a16="http://schemas.microsoft.com/office/drawing/2014/main" id="{49FCC8D0-AD46-D0DA-E200-B4F945F8C65E}"/>
              </a:ext>
            </a:extLst>
          </p:cNvPr>
          <p:cNvSpPr>
            <a:spLocks noGrp="1"/>
          </p:cNvSpPr>
          <p:nvPr>
            <p:ph type="sldNum" sz="quarter" idx="12"/>
          </p:nvPr>
        </p:nvSpPr>
        <p:spPr/>
        <p:txBody>
          <a:bodyPr/>
          <a:lstStyle/>
          <a:p>
            <a:fld id="{96B25217-7B33-4CF6-9B9E-82FF272E23C8}" type="slidenum">
              <a:rPr lang="en-IN" smtClean="0"/>
              <a:t>75</a:t>
            </a:fld>
            <a:endParaRPr lang="en-IN"/>
          </a:p>
        </p:txBody>
      </p:sp>
    </p:spTree>
    <p:extLst>
      <p:ext uri="{BB962C8B-B14F-4D97-AF65-F5344CB8AC3E}">
        <p14:creationId xmlns:p14="http://schemas.microsoft.com/office/powerpoint/2010/main" val="353873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FA6646-0D8E-4104-CF30-5A7073FB4379}"/>
              </a:ext>
            </a:extLst>
          </p:cNvPr>
          <p:cNvSpPr>
            <a:spLocks noGrp="1"/>
          </p:cNvSpPr>
          <p:nvPr>
            <p:ph type="sldNum" sz="quarter" idx="12"/>
          </p:nvPr>
        </p:nvSpPr>
        <p:spPr/>
        <p:txBody>
          <a:bodyPr/>
          <a:lstStyle/>
          <a:p>
            <a:fld id="{96B25217-7B33-4CF6-9B9E-82FF272E23C8}" type="slidenum">
              <a:rPr lang="en-IN" smtClean="0"/>
              <a:t>76</a:t>
            </a:fld>
            <a:endParaRPr lang="en-IN"/>
          </a:p>
        </p:txBody>
      </p:sp>
      <p:pic>
        <p:nvPicPr>
          <p:cNvPr id="7" name="Picture 6">
            <a:extLst>
              <a:ext uri="{FF2B5EF4-FFF2-40B4-BE49-F238E27FC236}">
                <a16:creationId xmlns:a16="http://schemas.microsoft.com/office/drawing/2014/main" id="{4D1DD213-DE46-EF8E-EEF6-05107FF94D97}"/>
              </a:ext>
            </a:extLst>
          </p:cNvPr>
          <p:cNvPicPr>
            <a:picLocks noChangeAspect="1"/>
          </p:cNvPicPr>
          <p:nvPr/>
        </p:nvPicPr>
        <p:blipFill>
          <a:blip r:embed="rId2"/>
          <a:stretch>
            <a:fillRect/>
          </a:stretch>
        </p:blipFill>
        <p:spPr>
          <a:xfrm>
            <a:off x="1740792" y="1058974"/>
            <a:ext cx="8710415" cy="4740051"/>
          </a:xfrm>
          <a:prstGeom prst="rect">
            <a:avLst/>
          </a:prstGeom>
        </p:spPr>
      </p:pic>
    </p:spTree>
    <p:extLst>
      <p:ext uri="{BB962C8B-B14F-4D97-AF65-F5344CB8AC3E}">
        <p14:creationId xmlns:p14="http://schemas.microsoft.com/office/powerpoint/2010/main" val="1207782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9EADE0-11A8-BA7B-F381-50C09AA7E873}"/>
              </a:ext>
            </a:extLst>
          </p:cNvPr>
          <p:cNvSpPr>
            <a:spLocks noGrp="1"/>
          </p:cNvSpPr>
          <p:nvPr>
            <p:ph type="sldNum" sz="quarter" idx="12"/>
          </p:nvPr>
        </p:nvSpPr>
        <p:spPr/>
        <p:txBody>
          <a:bodyPr/>
          <a:lstStyle/>
          <a:p>
            <a:fld id="{96B25217-7B33-4CF6-9B9E-82FF272E23C8}" type="slidenum">
              <a:rPr lang="en-IN" smtClean="0"/>
              <a:t>77</a:t>
            </a:fld>
            <a:endParaRPr lang="en-IN"/>
          </a:p>
        </p:txBody>
      </p:sp>
      <p:pic>
        <p:nvPicPr>
          <p:cNvPr id="5" name="Picture 4">
            <a:extLst>
              <a:ext uri="{FF2B5EF4-FFF2-40B4-BE49-F238E27FC236}">
                <a16:creationId xmlns:a16="http://schemas.microsoft.com/office/drawing/2014/main" id="{89D2A359-D580-8D1A-DDE1-AC19E5DC1B07}"/>
              </a:ext>
            </a:extLst>
          </p:cNvPr>
          <p:cNvPicPr>
            <a:picLocks noChangeAspect="1"/>
          </p:cNvPicPr>
          <p:nvPr/>
        </p:nvPicPr>
        <p:blipFill>
          <a:blip r:embed="rId2"/>
          <a:stretch>
            <a:fillRect/>
          </a:stretch>
        </p:blipFill>
        <p:spPr>
          <a:xfrm>
            <a:off x="1672206" y="1062785"/>
            <a:ext cx="8847587" cy="4732430"/>
          </a:xfrm>
          <a:prstGeom prst="rect">
            <a:avLst/>
          </a:prstGeom>
        </p:spPr>
      </p:pic>
    </p:spTree>
    <p:extLst>
      <p:ext uri="{BB962C8B-B14F-4D97-AF65-F5344CB8AC3E}">
        <p14:creationId xmlns:p14="http://schemas.microsoft.com/office/powerpoint/2010/main" val="25641141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9EADE0-11A8-BA7B-F381-50C09AA7E873}"/>
              </a:ext>
            </a:extLst>
          </p:cNvPr>
          <p:cNvSpPr>
            <a:spLocks noGrp="1"/>
          </p:cNvSpPr>
          <p:nvPr>
            <p:ph type="sldNum" sz="quarter" idx="12"/>
          </p:nvPr>
        </p:nvSpPr>
        <p:spPr/>
        <p:txBody>
          <a:bodyPr/>
          <a:lstStyle/>
          <a:p>
            <a:fld id="{96B25217-7B33-4CF6-9B9E-82FF272E23C8}" type="slidenum">
              <a:rPr lang="en-IN" smtClean="0"/>
              <a:t>78</a:t>
            </a:fld>
            <a:endParaRPr lang="en-IN"/>
          </a:p>
        </p:txBody>
      </p:sp>
      <p:pic>
        <p:nvPicPr>
          <p:cNvPr id="6" name="Picture 5">
            <a:extLst>
              <a:ext uri="{FF2B5EF4-FFF2-40B4-BE49-F238E27FC236}">
                <a16:creationId xmlns:a16="http://schemas.microsoft.com/office/drawing/2014/main" id="{344499B4-0B5E-6178-361C-E41442F7E0E9}"/>
              </a:ext>
            </a:extLst>
          </p:cNvPr>
          <p:cNvPicPr>
            <a:picLocks noChangeAspect="1"/>
          </p:cNvPicPr>
          <p:nvPr/>
        </p:nvPicPr>
        <p:blipFill>
          <a:blip r:embed="rId2"/>
          <a:stretch>
            <a:fillRect/>
          </a:stretch>
        </p:blipFill>
        <p:spPr>
          <a:xfrm>
            <a:off x="1839861" y="1039923"/>
            <a:ext cx="8512278" cy="4778154"/>
          </a:xfrm>
          <a:prstGeom prst="rect">
            <a:avLst/>
          </a:prstGeom>
        </p:spPr>
      </p:pic>
    </p:spTree>
    <p:extLst>
      <p:ext uri="{BB962C8B-B14F-4D97-AF65-F5344CB8AC3E}">
        <p14:creationId xmlns:p14="http://schemas.microsoft.com/office/powerpoint/2010/main" val="1155730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9EADE0-11A8-BA7B-F381-50C09AA7E873}"/>
              </a:ext>
            </a:extLst>
          </p:cNvPr>
          <p:cNvSpPr>
            <a:spLocks noGrp="1"/>
          </p:cNvSpPr>
          <p:nvPr>
            <p:ph type="sldNum" sz="quarter" idx="12"/>
          </p:nvPr>
        </p:nvSpPr>
        <p:spPr/>
        <p:txBody>
          <a:bodyPr/>
          <a:lstStyle/>
          <a:p>
            <a:fld id="{96B25217-7B33-4CF6-9B9E-82FF272E23C8}" type="slidenum">
              <a:rPr lang="en-IN" smtClean="0"/>
              <a:t>79</a:t>
            </a:fld>
            <a:endParaRPr lang="en-IN"/>
          </a:p>
        </p:txBody>
      </p:sp>
      <p:pic>
        <p:nvPicPr>
          <p:cNvPr id="5" name="Picture 4">
            <a:extLst>
              <a:ext uri="{FF2B5EF4-FFF2-40B4-BE49-F238E27FC236}">
                <a16:creationId xmlns:a16="http://schemas.microsoft.com/office/drawing/2014/main" id="{5BDA2030-82B6-E7F3-95E9-61F9A839783F}"/>
              </a:ext>
            </a:extLst>
          </p:cNvPr>
          <p:cNvPicPr>
            <a:picLocks noChangeAspect="1"/>
          </p:cNvPicPr>
          <p:nvPr/>
        </p:nvPicPr>
        <p:blipFill>
          <a:blip r:embed="rId2"/>
          <a:stretch>
            <a:fillRect/>
          </a:stretch>
        </p:blipFill>
        <p:spPr>
          <a:xfrm>
            <a:off x="2209463" y="1306646"/>
            <a:ext cx="7773074" cy="4244708"/>
          </a:xfrm>
          <a:prstGeom prst="rect">
            <a:avLst/>
          </a:prstGeom>
        </p:spPr>
      </p:pic>
    </p:spTree>
    <p:extLst>
      <p:ext uri="{BB962C8B-B14F-4D97-AF65-F5344CB8AC3E}">
        <p14:creationId xmlns:p14="http://schemas.microsoft.com/office/powerpoint/2010/main" val="235540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 PyCharm - The IDE for Python professionals - El Pythonista">
            <a:extLst>
              <a:ext uri="{FF2B5EF4-FFF2-40B4-BE49-F238E27FC236}">
                <a16:creationId xmlns:a16="http://schemas.microsoft.com/office/drawing/2014/main" id="{13D4DC50-FD59-BCF7-F3CB-C7895F38A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706DAF-25FA-D578-805B-BB7D8400B2D4}"/>
              </a:ext>
            </a:extLst>
          </p:cNvPr>
          <p:cNvSpPr>
            <a:spLocks noGrp="1"/>
          </p:cNvSpPr>
          <p:nvPr>
            <p:ph type="title"/>
          </p:nvPr>
        </p:nvSpPr>
        <p:spPr>
          <a:xfrm>
            <a:off x="521892" y="-50465"/>
            <a:ext cx="10146108" cy="907715"/>
          </a:xfrm>
        </p:spPr>
        <p:txBody>
          <a:bodyPr>
            <a:normAutofit/>
          </a:bodyPr>
          <a:lstStyle/>
          <a:p>
            <a:r>
              <a:rPr lang="en-IN" sz="2800" dirty="0">
                <a:hlinkClick r:id="rId3"/>
              </a:rPr>
              <a:t>https://www.jetbrains.com/pycharm/download/?section=windows</a:t>
            </a:r>
            <a:r>
              <a:rPr lang="en-IN" sz="2800" dirty="0"/>
              <a:t> </a:t>
            </a:r>
          </a:p>
        </p:txBody>
      </p:sp>
      <p:sp>
        <p:nvSpPr>
          <p:cNvPr id="5" name="Slide Number Placeholder 4">
            <a:extLst>
              <a:ext uri="{FF2B5EF4-FFF2-40B4-BE49-F238E27FC236}">
                <a16:creationId xmlns:a16="http://schemas.microsoft.com/office/drawing/2014/main" id="{66930AA9-8AFD-FE00-46B4-FC03316DD705}"/>
              </a:ext>
            </a:extLst>
          </p:cNvPr>
          <p:cNvSpPr>
            <a:spLocks noGrp="1"/>
          </p:cNvSpPr>
          <p:nvPr>
            <p:ph type="sldNum" sz="quarter" idx="12"/>
          </p:nvPr>
        </p:nvSpPr>
        <p:spPr/>
        <p:txBody>
          <a:bodyPr/>
          <a:lstStyle/>
          <a:p>
            <a:fld id="{96B25217-7B33-4CF6-9B9E-82FF272E23C8}" type="slidenum">
              <a:rPr lang="en-IN" smtClean="0"/>
              <a:t>8</a:t>
            </a:fld>
            <a:endParaRPr lang="en-IN"/>
          </a:p>
        </p:txBody>
      </p:sp>
    </p:spTree>
    <p:extLst>
      <p:ext uri="{BB962C8B-B14F-4D97-AF65-F5344CB8AC3E}">
        <p14:creationId xmlns:p14="http://schemas.microsoft.com/office/powerpoint/2010/main" val="40432470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0DAD4-028D-3AFA-1D10-B4E273E90CD4}"/>
              </a:ext>
            </a:extLst>
          </p:cNvPr>
          <p:cNvSpPr>
            <a:spLocks noGrp="1"/>
          </p:cNvSpPr>
          <p:nvPr>
            <p:ph type="title"/>
          </p:nvPr>
        </p:nvSpPr>
        <p:spPr/>
        <p:txBody>
          <a:bodyPr/>
          <a:lstStyle/>
          <a:p>
            <a:r>
              <a:rPr lang="en-IN" dirty="0"/>
              <a:t>Data Analysis</a:t>
            </a:r>
          </a:p>
        </p:txBody>
      </p:sp>
      <p:sp>
        <p:nvSpPr>
          <p:cNvPr id="3" name="Slide Number Placeholder 2">
            <a:extLst>
              <a:ext uri="{FF2B5EF4-FFF2-40B4-BE49-F238E27FC236}">
                <a16:creationId xmlns:a16="http://schemas.microsoft.com/office/drawing/2014/main" id="{385A6481-D49B-7D46-1BCB-5D03B329FA83}"/>
              </a:ext>
            </a:extLst>
          </p:cNvPr>
          <p:cNvSpPr>
            <a:spLocks noGrp="1"/>
          </p:cNvSpPr>
          <p:nvPr>
            <p:ph type="sldNum" sz="quarter" idx="12"/>
          </p:nvPr>
        </p:nvSpPr>
        <p:spPr/>
        <p:txBody>
          <a:bodyPr/>
          <a:lstStyle/>
          <a:p>
            <a:fld id="{96B25217-7B33-4CF6-9B9E-82FF272E23C8}" type="slidenum">
              <a:rPr lang="en-IN" smtClean="0"/>
              <a:t>80</a:t>
            </a:fld>
            <a:endParaRPr lang="en-IN"/>
          </a:p>
        </p:txBody>
      </p:sp>
      <p:pic>
        <p:nvPicPr>
          <p:cNvPr id="7" name="Picture 6">
            <a:extLst>
              <a:ext uri="{FF2B5EF4-FFF2-40B4-BE49-F238E27FC236}">
                <a16:creationId xmlns:a16="http://schemas.microsoft.com/office/drawing/2014/main" id="{B81B4BF0-C5BE-FA74-BE95-D2CE756A66B0}"/>
              </a:ext>
            </a:extLst>
          </p:cNvPr>
          <p:cNvPicPr>
            <a:picLocks noChangeAspect="1"/>
          </p:cNvPicPr>
          <p:nvPr/>
        </p:nvPicPr>
        <p:blipFill>
          <a:blip r:embed="rId2"/>
          <a:stretch>
            <a:fillRect/>
          </a:stretch>
        </p:blipFill>
        <p:spPr>
          <a:xfrm>
            <a:off x="0" y="2129413"/>
            <a:ext cx="12192000" cy="2599173"/>
          </a:xfrm>
          <a:prstGeom prst="rect">
            <a:avLst/>
          </a:prstGeom>
        </p:spPr>
      </p:pic>
    </p:spTree>
    <p:extLst>
      <p:ext uri="{BB962C8B-B14F-4D97-AF65-F5344CB8AC3E}">
        <p14:creationId xmlns:p14="http://schemas.microsoft.com/office/powerpoint/2010/main" val="11960934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574A5-9006-C2FE-08FF-66CDA4DBDB20}"/>
              </a:ext>
            </a:extLst>
          </p:cNvPr>
          <p:cNvSpPr>
            <a:spLocks noGrp="1"/>
          </p:cNvSpPr>
          <p:nvPr>
            <p:ph type="title"/>
          </p:nvPr>
        </p:nvSpPr>
        <p:spPr/>
        <p:txBody>
          <a:bodyPr/>
          <a:lstStyle/>
          <a:p>
            <a:r>
              <a:rPr lang="en-IN" dirty="0"/>
              <a:t>Python Libraries for Data Analysis</a:t>
            </a:r>
          </a:p>
        </p:txBody>
      </p:sp>
      <p:sp>
        <p:nvSpPr>
          <p:cNvPr id="5" name="Slide Number Placeholder 4">
            <a:extLst>
              <a:ext uri="{FF2B5EF4-FFF2-40B4-BE49-F238E27FC236}">
                <a16:creationId xmlns:a16="http://schemas.microsoft.com/office/drawing/2014/main" id="{A4B55DF9-10F9-40ED-DE76-18FC2A3E7D7D}"/>
              </a:ext>
            </a:extLst>
          </p:cNvPr>
          <p:cNvSpPr>
            <a:spLocks noGrp="1"/>
          </p:cNvSpPr>
          <p:nvPr>
            <p:ph type="sldNum" sz="quarter" idx="12"/>
          </p:nvPr>
        </p:nvSpPr>
        <p:spPr/>
        <p:txBody>
          <a:bodyPr/>
          <a:lstStyle/>
          <a:p>
            <a:fld id="{96B25217-7B33-4CF6-9B9E-82FF272E23C8}" type="slidenum">
              <a:rPr lang="en-IN" smtClean="0"/>
              <a:t>81</a:t>
            </a:fld>
            <a:endParaRPr lang="en-IN"/>
          </a:p>
        </p:txBody>
      </p:sp>
      <p:pic>
        <p:nvPicPr>
          <p:cNvPr id="7" name="Picture 6">
            <a:extLst>
              <a:ext uri="{FF2B5EF4-FFF2-40B4-BE49-F238E27FC236}">
                <a16:creationId xmlns:a16="http://schemas.microsoft.com/office/drawing/2014/main" id="{17BDEC75-CA14-AD7E-677A-D14C37A0A288}"/>
              </a:ext>
            </a:extLst>
          </p:cNvPr>
          <p:cNvPicPr>
            <a:picLocks noChangeAspect="1"/>
          </p:cNvPicPr>
          <p:nvPr/>
        </p:nvPicPr>
        <p:blipFill>
          <a:blip r:embed="rId2"/>
          <a:stretch>
            <a:fillRect/>
          </a:stretch>
        </p:blipFill>
        <p:spPr>
          <a:xfrm>
            <a:off x="0" y="1646709"/>
            <a:ext cx="12192000" cy="3564581"/>
          </a:xfrm>
          <a:prstGeom prst="rect">
            <a:avLst/>
          </a:prstGeom>
        </p:spPr>
      </p:pic>
      <p:sp>
        <p:nvSpPr>
          <p:cNvPr id="8" name="Rectangle 7">
            <a:extLst>
              <a:ext uri="{FF2B5EF4-FFF2-40B4-BE49-F238E27FC236}">
                <a16:creationId xmlns:a16="http://schemas.microsoft.com/office/drawing/2014/main" id="{023F38FA-8DD3-2ACF-044B-A5F81565FB0F}"/>
              </a:ext>
            </a:extLst>
          </p:cNvPr>
          <p:cNvSpPr/>
          <p:nvPr/>
        </p:nvSpPr>
        <p:spPr>
          <a:xfrm>
            <a:off x="10879494" y="4786605"/>
            <a:ext cx="1212979" cy="505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55306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5809A-7753-CA25-316A-9146FF5A92E6}"/>
              </a:ext>
            </a:extLst>
          </p:cNvPr>
          <p:cNvSpPr>
            <a:spLocks noGrp="1"/>
          </p:cNvSpPr>
          <p:nvPr>
            <p:ph type="title"/>
          </p:nvPr>
        </p:nvSpPr>
        <p:spPr/>
        <p:txBody>
          <a:bodyPr/>
          <a:lstStyle/>
          <a:p>
            <a:r>
              <a:rPr lang="en-IN" dirty="0"/>
              <a:t>What is pandas</a:t>
            </a:r>
          </a:p>
        </p:txBody>
      </p:sp>
      <p:sp>
        <p:nvSpPr>
          <p:cNvPr id="5" name="Slide Number Placeholder 4">
            <a:extLst>
              <a:ext uri="{FF2B5EF4-FFF2-40B4-BE49-F238E27FC236}">
                <a16:creationId xmlns:a16="http://schemas.microsoft.com/office/drawing/2014/main" id="{B3A43815-3341-7635-6281-A60CC99C30A3}"/>
              </a:ext>
            </a:extLst>
          </p:cNvPr>
          <p:cNvSpPr>
            <a:spLocks noGrp="1"/>
          </p:cNvSpPr>
          <p:nvPr>
            <p:ph type="sldNum" sz="quarter" idx="12"/>
          </p:nvPr>
        </p:nvSpPr>
        <p:spPr/>
        <p:txBody>
          <a:bodyPr/>
          <a:lstStyle/>
          <a:p>
            <a:fld id="{96B25217-7B33-4CF6-9B9E-82FF272E23C8}" type="slidenum">
              <a:rPr lang="en-IN" smtClean="0"/>
              <a:t>82</a:t>
            </a:fld>
            <a:endParaRPr lang="en-IN"/>
          </a:p>
        </p:txBody>
      </p:sp>
      <p:pic>
        <p:nvPicPr>
          <p:cNvPr id="7" name="Picture 6">
            <a:extLst>
              <a:ext uri="{FF2B5EF4-FFF2-40B4-BE49-F238E27FC236}">
                <a16:creationId xmlns:a16="http://schemas.microsoft.com/office/drawing/2014/main" id="{1ED82D9F-D413-733C-78AD-4044D6CF120C}"/>
              </a:ext>
            </a:extLst>
          </p:cNvPr>
          <p:cNvPicPr>
            <a:picLocks noChangeAspect="1"/>
          </p:cNvPicPr>
          <p:nvPr/>
        </p:nvPicPr>
        <p:blipFill>
          <a:blip r:embed="rId2"/>
          <a:stretch>
            <a:fillRect/>
          </a:stretch>
        </p:blipFill>
        <p:spPr>
          <a:xfrm>
            <a:off x="0" y="2046748"/>
            <a:ext cx="12192000" cy="2764504"/>
          </a:xfrm>
          <a:prstGeom prst="rect">
            <a:avLst/>
          </a:prstGeom>
        </p:spPr>
      </p:pic>
      <p:sp>
        <p:nvSpPr>
          <p:cNvPr id="8" name="Rectangle 7">
            <a:extLst>
              <a:ext uri="{FF2B5EF4-FFF2-40B4-BE49-F238E27FC236}">
                <a16:creationId xmlns:a16="http://schemas.microsoft.com/office/drawing/2014/main" id="{E36F0661-B806-2BB5-D895-7F609DDF7F87}"/>
              </a:ext>
            </a:extLst>
          </p:cNvPr>
          <p:cNvSpPr/>
          <p:nvPr/>
        </p:nvSpPr>
        <p:spPr>
          <a:xfrm>
            <a:off x="10142376" y="4553339"/>
            <a:ext cx="1222310" cy="4665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86188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244D-5675-78E1-4259-A363FFF61386}"/>
              </a:ext>
            </a:extLst>
          </p:cNvPr>
          <p:cNvSpPr>
            <a:spLocks noGrp="1"/>
          </p:cNvSpPr>
          <p:nvPr>
            <p:ph type="title"/>
          </p:nvPr>
        </p:nvSpPr>
        <p:spPr/>
        <p:txBody>
          <a:bodyPr/>
          <a:lstStyle/>
          <a:p>
            <a:r>
              <a:rPr lang="en-IN" dirty="0"/>
              <a:t>Pandas Data Structure</a:t>
            </a:r>
          </a:p>
        </p:txBody>
      </p:sp>
      <p:sp>
        <p:nvSpPr>
          <p:cNvPr id="5" name="Slide Number Placeholder 4">
            <a:extLst>
              <a:ext uri="{FF2B5EF4-FFF2-40B4-BE49-F238E27FC236}">
                <a16:creationId xmlns:a16="http://schemas.microsoft.com/office/drawing/2014/main" id="{CFE10BC8-24DB-6358-82FC-FC6F54DED99E}"/>
              </a:ext>
            </a:extLst>
          </p:cNvPr>
          <p:cNvSpPr>
            <a:spLocks noGrp="1"/>
          </p:cNvSpPr>
          <p:nvPr>
            <p:ph type="sldNum" sz="quarter" idx="12"/>
          </p:nvPr>
        </p:nvSpPr>
        <p:spPr/>
        <p:txBody>
          <a:bodyPr/>
          <a:lstStyle/>
          <a:p>
            <a:fld id="{96B25217-7B33-4CF6-9B9E-82FF272E23C8}" type="slidenum">
              <a:rPr lang="en-IN" smtClean="0"/>
              <a:t>83</a:t>
            </a:fld>
            <a:endParaRPr lang="en-IN"/>
          </a:p>
        </p:txBody>
      </p:sp>
      <p:pic>
        <p:nvPicPr>
          <p:cNvPr id="7" name="Picture 6">
            <a:extLst>
              <a:ext uri="{FF2B5EF4-FFF2-40B4-BE49-F238E27FC236}">
                <a16:creationId xmlns:a16="http://schemas.microsoft.com/office/drawing/2014/main" id="{FBAF4DCA-9A92-64A8-24BE-E4C271937DAC}"/>
              </a:ext>
            </a:extLst>
          </p:cNvPr>
          <p:cNvPicPr>
            <a:picLocks noChangeAspect="1"/>
          </p:cNvPicPr>
          <p:nvPr/>
        </p:nvPicPr>
        <p:blipFill>
          <a:blip r:embed="rId2"/>
          <a:stretch>
            <a:fillRect/>
          </a:stretch>
        </p:blipFill>
        <p:spPr>
          <a:xfrm>
            <a:off x="0" y="2191417"/>
            <a:ext cx="12192000" cy="2475166"/>
          </a:xfrm>
          <a:prstGeom prst="rect">
            <a:avLst/>
          </a:prstGeom>
        </p:spPr>
      </p:pic>
      <p:pic>
        <p:nvPicPr>
          <p:cNvPr id="9" name="Picture 8">
            <a:extLst>
              <a:ext uri="{FF2B5EF4-FFF2-40B4-BE49-F238E27FC236}">
                <a16:creationId xmlns:a16="http://schemas.microsoft.com/office/drawing/2014/main" id="{49F4649D-B661-0720-43C1-10B8F64209C7}"/>
              </a:ext>
            </a:extLst>
          </p:cNvPr>
          <p:cNvPicPr>
            <a:picLocks noChangeAspect="1"/>
          </p:cNvPicPr>
          <p:nvPr/>
        </p:nvPicPr>
        <p:blipFill>
          <a:blip r:embed="rId3"/>
          <a:stretch>
            <a:fillRect/>
          </a:stretch>
        </p:blipFill>
        <p:spPr>
          <a:xfrm>
            <a:off x="6096000" y="4325635"/>
            <a:ext cx="6045300" cy="2056541"/>
          </a:xfrm>
          <a:prstGeom prst="rect">
            <a:avLst/>
          </a:prstGeom>
        </p:spPr>
      </p:pic>
    </p:spTree>
    <p:extLst>
      <p:ext uri="{BB962C8B-B14F-4D97-AF65-F5344CB8AC3E}">
        <p14:creationId xmlns:p14="http://schemas.microsoft.com/office/powerpoint/2010/main" val="38235193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1FB5C-127F-E2C4-55F3-F91C1EA82CB2}"/>
              </a:ext>
            </a:extLst>
          </p:cNvPr>
          <p:cNvSpPr>
            <a:spLocks noGrp="1"/>
          </p:cNvSpPr>
          <p:nvPr>
            <p:ph type="title"/>
          </p:nvPr>
        </p:nvSpPr>
        <p:spPr/>
        <p:txBody>
          <a:bodyPr/>
          <a:lstStyle/>
          <a:p>
            <a:r>
              <a:rPr lang="en-IN" dirty="0"/>
              <a:t>Pandas Filters</a:t>
            </a:r>
          </a:p>
        </p:txBody>
      </p:sp>
      <p:sp>
        <p:nvSpPr>
          <p:cNvPr id="5" name="Slide Number Placeholder 4">
            <a:extLst>
              <a:ext uri="{FF2B5EF4-FFF2-40B4-BE49-F238E27FC236}">
                <a16:creationId xmlns:a16="http://schemas.microsoft.com/office/drawing/2014/main" id="{A4B04321-DF26-C45A-BAB9-DE8397F3F7CC}"/>
              </a:ext>
            </a:extLst>
          </p:cNvPr>
          <p:cNvSpPr>
            <a:spLocks noGrp="1"/>
          </p:cNvSpPr>
          <p:nvPr>
            <p:ph type="sldNum" sz="quarter" idx="12"/>
          </p:nvPr>
        </p:nvSpPr>
        <p:spPr/>
        <p:txBody>
          <a:bodyPr/>
          <a:lstStyle/>
          <a:p>
            <a:fld id="{96B25217-7B33-4CF6-9B9E-82FF272E23C8}" type="slidenum">
              <a:rPr lang="en-IN" smtClean="0"/>
              <a:t>84</a:t>
            </a:fld>
            <a:endParaRPr lang="en-IN"/>
          </a:p>
        </p:txBody>
      </p:sp>
      <p:pic>
        <p:nvPicPr>
          <p:cNvPr id="9" name="Picture 8">
            <a:extLst>
              <a:ext uri="{FF2B5EF4-FFF2-40B4-BE49-F238E27FC236}">
                <a16:creationId xmlns:a16="http://schemas.microsoft.com/office/drawing/2014/main" id="{A3CFD784-C114-1CC0-9EAD-171D9F746A50}"/>
              </a:ext>
            </a:extLst>
          </p:cNvPr>
          <p:cNvPicPr>
            <a:picLocks noChangeAspect="1"/>
          </p:cNvPicPr>
          <p:nvPr/>
        </p:nvPicPr>
        <p:blipFill>
          <a:blip r:embed="rId2"/>
          <a:stretch>
            <a:fillRect/>
          </a:stretch>
        </p:blipFill>
        <p:spPr>
          <a:xfrm>
            <a:off x="723387" y="1810139"/>
            <a:ext cx="5299697" cy="2377070"/>
          </a:xfrm>
          <a:prstGeom prst="rect">
            <a:avLst/>
          </a:prstGeom>
        </p:spPr>
      </p:pic>
      <p:pic>
        <p:nvPicPr>
          <p:cNvPr id="11" name="Picture 10">
            <a:extLst>
              <a:ext uri="{FF2B5EF4-FFF2-40B4-BE49-F238E27FC236}">
                <a16:creationId xmlns:a16="http://schemas.microsoft.com/office/drawing/2014/main" id="{9C723B73-6A1D-E6CC-DF46-E7A0263255F7}"/>
              </a:ext>
            </a:extLst>
          </p:cNvPr>
          <p:cNvPicPr>
            <a:picLocks noChangeAspect="1"/>
          </p:cNvPicPr>
          <p:nvPr/>
        </p:nvPicPr>
        <p:blipFill>
          <a:blip r:embed="rId3"/>
          <a:stretch>
            <a:fillRect/>
          </a:stretch>
        </p:blipFill>
        <p:spPr>
          <a:xfrm>
            <a:off x="9272388" y="3442003"/>
            <a:ext cx="2568163" cy="3017782"/>
          </a:xfrm>
          <a:prstGeom prst="rect">
            <a:avLst/>
          </a:prstGeom>
        </p:spPr>
      </p:pic>
      <p:pic>
        <p:nvPicPr>
          <p:cNvPr id="13" name="Picture 12">
            <a:extLst>
              <a:ext uri="{FF2B5EF4-FFF2-40B4-BE49-F238E27FC236}">
                <a16:creationId xmlns:a16="http://schemas.microsoft.com/office/drawing/2014/main" id="{2ABDF56A-2245-0EF4-B2AB-8875718D7D8F}"/>
              </a:ext>
            </a:extLst>
          </p:cNvPr>
          <p:cNvPicPr>
            <a:picLocks noChangeAspect="1"/>
          </p:cNvPicPr>
          <p:nvPr/>
        </p:nvPicPr>
        <p:blipFill>
          <a:blip r:embed="rId4"/>
          <a:stretch>
            <a:fillRect/>
          </a:stretch>
        </p:blipFill>
        <p:spPr>
          <a:xfrm>
            <a:off x="666195" y="4707012"/>
            <a:ext cx="7407282" cy="1120237"/>
          </a:xfrm>
          <a:prstGeom prst="rect">
            <a:avLst/>
          </a:prstGeom>
        </p:spPr>
      </p:pic>
      <p:pic>
        <p:nvPicPr>
          <p:cNvPr id="15" name="Picture 14">
            <a:extLst>
              <a:ext uri="{FF2B5EF4-FFF2-40B4-BE49-F238E27FC236}">
                <a16:creationId xmlns:a16="http://schemas.microsoft.com/office/drawing/2014/main" id="{C8C56840-816B-CA08-28FD-47592BE14494}"/>
              </a:ext>
            </a:extLst>
          </p:cNvPr>
          <p:cNvPicPr>
            <a:picLocks noChangeAspect="1"/>
          </p:cNvPicPr>
          <p:nvPr/>
        </p:nvPicPr>
        <p:blipFill>
          <a:blip r:embed="rId5"/>
          <a:stretch>
            <a:fillRect/>
          </a:stretch>
        </p:blipFill>
        <p:spPr>
          <a:xfrm>
            <a:off x="6365106" y="2108367"/>
            <a:ext cx="4191363" cy="1089754"/>
          </a:xfrm>
          <a:prstGeom prst="rect">
            <a:avLst/>
          </a:prstGeom>
        </p:spPr>
      </p:pic>
      <p:sp>
        <p:nvSpPr>
          <p:cNvPr id="16" name="TextBox 15">
            <a:extLst>
              <a:ext uri="{FF2B5EF4-FFF2-40B4-BE49-F238E27FC236}">
                <a16:creationId xmlns:a16="http://schemas.microsoft.com/office/drawing/2014/main" id="{AC460051-6812-0943-9AEC-1B945AE75A93}"/>
              </a:ext>
            </a:extLst>
          </p:cNvPr>
          <p:cNvSpPr txBox="1"/>
          <p:nvPr/>
        </p:nvSpPr>
        <p:spPr>
          <a:xfrm>
            <a:off x="6428792" y="1810139"/>
            <a:ext cx="2239347" cy="369332"/>
          </a:xfrm>
          <a:prstGeom prst="rect">
            <a:avLst/>
          </a:prstGeom>
          <a:noFill/>
        </p:spPr>
        <p:txBody>
          <a:bodyPr wrap="square" rtlCol="0">
            <a:spAutoFit/>
          </a:bodyPr>
          <a:lstStyle/>
          <a:p>
            <a:r>
              <a:rPr lang="en-IN" dirty="0"/>
              <a:t>Specific value filter</a:t>
            </a:r>
          </a:p>
        </p:txBody>
      </p:sp>
      <p:sp>
        <p:nvSpPr>
          <p:cNvPr id="17" name="TextBox 16">
            <a:extLst>
              <a:ext uri="{FF2B5EF4-FFF2-40B4-BE49-F238E27FC236}">
                <a16:creationId xmlns:a16="http://schemas.microsoft.com/office/drawing/2014/main" id="{52057EE7-3353-54CD-9BE8-833FC80DA933}"/>
              </a:ext>
            </a:extLst>
          </p:cNvPr>
          <p:cNvSpPr txBox="1"/>
          <p:nvPr/>
        </p:nvSpPr>
        <p:spPr>
          <a:xfrm>
            <a:off x="666195" y="4337680"/>
            <a:ext cx="2239347" cy="369332"/>
          </a:xfrm>
          <a:prstGeom prst="rect">
            <a:avLst/>
          </a:prstGeom>
          <a:noFill/>
        </p:spPr>
        <p:txBody>
          <a:bodyPr wrap="square" rtlCol="0">
            <a:spAutoFit/>
          </a:bodyPr>
          <a:lstStyle/>
          <a:p>
            <a:r>
              <a:rPr lang="en-IN" dirty="0"/>
              <a:t>Rows filter</a:t>
            </a:r>
          </a:p>
        </p:txBody>
      </p:sp>
      <p:sp>
        <p:nvSpPr>
          <p:cNvPr id="18" name="TextBox 17">
            <a:extLst>
              <a:ext uri="{FF2B5EF4-FFF2-40B4-BE49-F238E27FC236}">
                <a16:creationId xmlns:a16="http://schemas.microsoft.com/office/drawing/2014/main" id="{4C184D2C-C93C-E8AF-506B-24FA07EF5831}"/>
              </a:ext>
            </a:extLst>
          </p:cNvPr>
          <p:cNvSpPr txBox="1"/>
          <p:nvPr/>
        </p:nvSpPr>
        <p:spPr>
          <a:xfrm>
            <a:off x="7807223" y="3732245"/>
            <a:ext cx="2239347" cy="369332"/>
          </a:xfrm>
          <a:prstGeom prst="rect">
            <a:avLst/>
          </a:prstGeom>
          <a:noFill/>
        </p:spPr>
        <p:txBody>
          <a:bodyPr wrap="square" rtlCol="0">
            <a:spAutoFit/>
          </a:bodyPr>
          <a:lstStyle/>
          <a:p>
            <a:r>
              <a:rPr lang="en-IN" dirty="0"/>
              <a:t>Columns filter</a:t>
            </a:r>
          </a:p>
        </p:txBody>
      </p:sp>
    </p:spTree>
    <p:extLst>
      <p:ext uri="{BB962C8B-B14F-4D97-AF65-F5344CB8AC3E}">
        <p14:creationId xmlns:p14="http://schemas.microsoft.com/office/powerpoint/2010/main" val="1778569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4D1C4-18B6-442D-FBC3-091680AD9B90}"/>
              </a:ext>
            </a:extLst>
          </p:cNvPr>
          <p:cNvSpPr>
            <a:spLocks noGrp="1"/>
          </p:cNvSpPr>
          <p:nvPr>
            <p:ph type="title"/>
          </p:nvPr>
        </p:nvSpPr>
        <p:spPr/>
        <p:txBody>
          <a:bodyPr/>
          <a:lstStyle/>
          <a:p>
            <a:r>
              <a:rPr lang="en-IN" dirty="0"/>
              <a:t>Pandas Appends</a:t>
            </a:r>
            <a:br>
              <a:rPr lang="en-IN" dirty="0"/>
            </a:br>
            <a:endParaRPr lang="en-IN" dirty="0"/>
          </a:p>
        </p:txBody>
      </p:sp>
      <p:sp>
        <p:nvSpPr>
          <p:cNvPr id="5" name="Slide Number Placeholder 4">
            <a:extLst>
              <a:ext uri="{FF2B5EF4-FFF2-40B4-BE49-F238E27FC236}">
                <a16:creationId xmlns:a16="http://schemas.microsoft.com/office/drawing/2014/main" id="{DD3EC339-3647-D722-8DC0-97105CB4DB67}"/>
              </a:ext>
            </a:extLst>
          </p:cNvPr>
          <p:cNvSpPr>
            <a:spLocks noGrp="1"/>
          </p:cNvSpPr>
          <p:nvPr>
            <p:ph type="sldNum" sz="quarter" idx="12"/>
          </p:nvPr>
        </p:nvSpPr>
        <p:spPr/>
        <p:txBody>
          <a:bodyPr/>
          <a:lstStyle/>
          <a:p>
            <a:fld id="{96B25217-7B33-4CF6-9B9E-82FF272E23C8}" type="slidenum">
              <a:rPr lang="en-IN" smtClean="0"/>
              <a:t>85</a:t>
            </a:fld>
            <a:endParaRPr lang="en-IN"/>
          </a:p>
        </p:txBody>
      </p:sp>
      <p:pic>
        <p:nvPicPr>
          <p:cNvPr id="2060" name="Picture 12" descr="Pandas - Joining DataFrames with Concat and Append | Software Development  Notes">
            <a:extLst>
              <a:ext uri="{FF2B5EF4-FFF2-40B4-BE49-F238E27FC236}">
                <a16:creationId xmlns:a16="http://schemas.microsoft.com/office/drawing/2014/main" id="{0BDF67EF-700B-8C32-0336-364377109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1609"/>
            <a:ext cx="2718940" cy="26538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8160EB8-7159-D184-FED7-038DB854A6BC}"/>
              </a:ext>
            </a:extLst>
          </p:cNvPr>
          <p:cNvPicPr>
            <a:picLocks noChangeAspect="1"/>
          </p:cNvPicPr>
          <p:nvPr/>
        </p:nvPicPr>
        <p:blipFill>
          <a:blip r:embed="rId3"/>
          <a:stretch>
            <a:fillRect/>
          </a:stretch>
        </p:blipFill>
        <p:spPr>
          <a:xfrm>
            <a:off x="2979146" y="2082593"/>
            <a:ext cx="4631895" cy="3807892"/>
          </a:xfrm>
          <a:prstGeom prst="rect">
            <a:avLst/>
          </a:prstGeom>
        </p:spPr>
      </p:pic>
      <p:pic>
        <p:nvPicPr>
          <p:cNvPr id="2062" name="Picture 14" descr="Merge, join, and concatenate — pandas 1.0.3 documentation">
            <a:extLst>
              <a:ext uri="{FF2B5EF4-FFF2-40B4-BE49-F238E27FC236}">
                <a16:creationId xmlns:a16="http://schemas.microsoft.com/office/drawing/2014/main" id="{96FA834C-7E3E-9B90-6E6C-E9817C3B8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496" y="2795914"/>
            <a:ext cx="3876675" cy="23812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2DDE7CF-0C11-B10D-2D5D-8045A0CA1517}"/>
              </a:ext>
            </a:extLst>
          </p:cNvPr>
          <p:cNvSpPr txBox="1"/>
          <p:nvPr/>
        </p:nvSpPr>
        <p:spPr>
          <a:xfrm>
            <a:off x="391886" y="4637314"/>
            <a:ext cx="2444620" cy="369332"/>
          </a:xfrm>
          <a:prstGeom prst="rect">
            <a:avLst/>
          </a:prstGeom>
          <a:noFill/>
        </p:spPr>
        <p:txBody>
          <a:bodyPr wrap="square" rtlCol="0">
            <a:spAutoFit/>
          </a:bodyPr>
          <a:lstStyle/>
          <a:p>
            <a:r>
              <a:rPr lang="en-IN" dirty="0"/>
              <a:t>Columns are common</a:t>
            </a:r>
          </a:p>
        </p:txBody>
      </p:sp>
    </p:spTree>
    <p:extLst>
      <p:ext uri="{BB962C8B-B14F-4D97-AF65-F5344CB8AC3E}">
        <p14:creationId xmlns:p14="http://schemas.microsoft.com/office/powerpoint/2010/main" val="28322855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0CE5-E963-C376-3D20-63706F88736E}"/>
              </a:ext>
            </a:extLst>
          </p:cNvPr>
          <p:cNvSpPr>
            <a:spLocks noGrp="1"/>
          </p:cNvSpPr>
          <p:nvPr>
            <p:ph type="title"/>
          </p:nvPr>
        </p:nvSpPr>
        <p:spPr/>
        <p:txBody>
          <a:bodyPr/>
          <a:lstStyle/>
          <a:p>
            <a:r>
              <a:rPr lang="en-IN" dirty="0"/>
              <a:t>Pandas Merge</a:t>
            </a:r>
          </a:p>
        </p:txBody>
      </p:sp>
      <p:sp>
        <p:nvSpPr>
          <p:cNvPr id="5" name="Slide Number Placeholder 4">
            <a:extLst>
              <a:ext uri="{FF2B5EF4-FFF2-40B4-BE49-F238E27FC236}">
                <a16:creationId xmlns:a16="http://schemas.microsoft.com/office/drawing/2014/main" id="{5B3EADD8-CF26-75F9-B1AF-8EC282B57131}"/>
              </a:ext>
            </a:extLst>
          </p:cNvPr>
          <p:cNvSpPr>
            <a:spLocks noGrp="1"/>
          </p:cNvSpPr>
          <p:nvPr>
            <p:ph type="sldNum" sz="quarter" idx="12"/>
          </p:nvPr>
        </p:nvSpPr>
        <p:spPr/>
        <p:txBody>
          <a:bodyPr/>
          <a:lstStyle/>
          <a:p>
            <a:fld id="{96B25217-7B33-4CF6-9B9E-82FF272E23C8}" type="slidenum">
              <a:rPr lang="en-IN" smtClean="0"/>
              <a:t>86</a:t>
            </a:fld>
            <a:endParaRPr lang="en-IN"/>
          </a:p>
        </p:txBody>
      </p:sp>
      <p:pic>
        <p:nvPicPr>
          <p:cNvPr id="3076" name="Picture 4" descr="Explore the Depths of Data Manipulation With Merge Pandas">
            <a:extLst>
              <a:ext uri="{FF2B5EF4-FFF2-40B4-BE49-F238E27FC236}">
                <a16:creationId xmlns:a16="http://schemas.microsoft.com/office/drawing/2014/main" id="{470C54B0-1A11-5797-E6FF-D856471F4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815" y="1981689"/>
            <a:ext cx="6490315" cy="4260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894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0CE5-E963-C376-3D20-63706F88736E}"/>
              </a:ext>
            </a:extLst>
          </p:cNvPr>
          <p:cNvSpPr>
            <a:spLocks noGrp="1"/>
          </p:cNvSpPr>
          <p:nvPr>
            <p:ph type="title"/>
          </p:nvPr>
        </p:nvSpPr>
        <p:spPr/>
        <p:txBody>
          <a:bodyPr/>
          <a:lstStyle/>
          <a:p>
            <a:r>
              <a:rPr lang="en-IN" dirty="0"/>
              <a:t>Pandas Merge</a:t>
            </a:r>
          </a:p>
        </p:txBody>
      </p:sp>
      <p:sp>
        <p:nvSpPr>
          <p:cNvPr id="5" name="Slide Number Placeholder 4">
            <a:extLst>
              <a:ext uri="{FF2B5EF4-FFF2-40B4-BE49-F238E27FC236}">
                <a16:creationId xmlns:a16="http://schemas.microsoft.com/office/drawing/2014/main" id="{5B3EADD8-CF26-75F9-B1AF-8EC282B57131}"/>
              </a:ext>
            </a:extLst>
          </p:cNvPr>
          <p:cNvSpPr>
            <a:spLocks noGrp="1"/>
          </p:cNvSpPr>
          <p:nvPr>
            <p:ph type="sldNum" sz="quarter" idx="12"/>
          </p:nvPr>
        </p:nvSpPr>
        <p:spPr/>
        <p:txBody>
          <a:bodyPr/>
          <a:lstStyle/>
          <a:p>
            <a:fld id="{96B25217-7B33-4CF6-9B9E-82FF272E23C8}" type="slidenum">
              <a:rPr lang="en-IN" smtClean="0"/>
              <a:t>87</a:t>
            </a:fld>
            <a:endParaRPr lang="en-IN"/>
          </a:p>
        </p:txBody>
      </p:sp>
      <p:pic>
        <p:nvPicPr>
          <p:cNvPr id="4098" name="Picture 2" descr="Python | Pandas Merging, Joining, and Concatenating - GeeksforGeeks">
            <a:extLst>
              <a:ext uri="{FF2B5EF4-FFF2-40B4-BE49-F238E27FC236}">
                <a16:creationId xmlns:a16="http://schemas.microsoft.com/office/drawing/2014/main" id="{16A07AF3-3CC5-882F-6A52-9351AD190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23" y="1737360"/>
            <a:ext cx="6581775"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319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Visual Studio Code launches as a snap | Snapcraft">
            <a:extLst>
              <a:ext uri="{FF2B5EF4-FFF2-40B4-BE49-F238E27FC236}">
                <a16:creationId xmlns:a16="http://schemas.microsoft.com/office/drawing/2014/main" id="{AFE12E17-8E91-A992-7FDD-3A47EA1DA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9" y="1143000"/>
            <a:ext cx="4886131" cy="24430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F9B5F9-1B26-5FD5-0CE7-2E4C6CB8837A}"/>
              </a:ext>
            </a:extLst>
          </p:cNvPr>
          <p:cNvSpPr>
            <a:spLocks noGrp="1"/>
          </p:cNvSpPr>
          <p:nvPr>
            <p:ph type="title"/>
          </p:nvPr>
        </p:nvSpPr>
        <p:spPr>
          <a:xfrm>
            <a:off x="1097280" y="286603"/>
            <a:ext cx="10948540" cy="329217"/>
          </a:xfrm>
        </p:spPr>
        <p:txBody>
          <a:bodyPr>
            <a:noAutofit/>
          </a:bodyPr>
          <a:lstStyle/>
          <a:p>
            <a:r>
              <a:rPr lang="en-IN" sz="2400" dirty="0">
                <a:hlinkClick r:id="rId3"/>
              </a:rPr>
              <a:t>https://code.visualstudio.com/download</a:t>
            </a:r>
            <a:r>
              <a:rPr lang="en-IN" sz="2400" dirty="0"/>
              <a:t> </a:t>
            </a:r>
          </a:p>
        </p:txBody>
      </p:sp>
      <p:sp>
        <p:nvSpPr>
          <p:cNvPr id="5" name="Slide Number Placeholder 4">
            <a:extLst>
              <a:ext uri="{FF2B5EF4-FFF2-40B4-BE49-F238E27FC236}">
                <a16:creationId xmlns:a16="http://schemas.microsoft.com/office/drawing/2014/main" id="{33CBBA8B-4C0D-37AA-A25C-EE305FE4B71A}"/>
              </a:ext>
            </a:extLst>
          </p:cNvPr>
          <p:cNvSpPr>
            <a:spLocks noGrp="1"/>
          </p:cNvSpPr>
          <p:nvPr>
            <p:ph type="sldNum" sz="quarter" idx="12"/>
          </p:nvPr>
        </p:nvSpPr>
        <p:spPr/>
        <p:txBody>
          <a:bodyPr/>
          <a:lstStyle/>
          <a:p>
            <a:fld id="{96B25217-7B33-4CF6-9B9E-82FF272E23C8}" type="slidenum">
              <a:rPr lang="en-IN" smtClean="0"/>
              <a:t>9</a:t>
            </a:fld>
            <a:endParaRPr lang="en-IN"/>
          </a:p>
        </p:txBody>
      </p:sp>
    </p:spTree>
    <p:extLst>
      <p:ext uri="{BB962C8B-B14F-4D97-AF65-F5344CB8AC3E}">
        <p14:creationId xmlns:p14="http://schemas.microsoft.com/office/powerpoint/2010/main" val="107824683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6925</TotalTime>
  <Words>2590</Words>
  <Application>Microsoft Office PowerPoint</Application>
  <PresentationFormat>Widescreen</PresentationFormat>
  <Paragraphs>350</Paragraphs>
  <Slides>87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87</vt:i4>
      </vt:variant>
    </vt:vector>
  </HeadingPairs>
  <TitlesOfParts>
    <vt:vector size="99" baseType="lpstr">
      <vt:lpstr>Arial</vt:lpstr>
      <vt:lpstr>Calibri</vt:lpstr>
      <vt:lpstr>Calibri Light</vt:lpstr>
      <vt:lpstr>Charlie Display</vt:lpstr>
      <vt:lpstr>Consolas</vt:lpstr>
      <vt:lpstr>Inter</vt:lpstr>
      <vt:lpstr>inter-regular</vt:lpstr>
      <vt:lpstr>Nunito</vt:lpstr>
      <vt:lpstr>Times New Roman</vt:lpstr>
      <vt:lpstr>Verdana</vt:lpstr>
      <vt:lpstr>Wingdings</vt:lpstr>
      <vt:lpstr>Retrospect</vt:lpstr>
      <vt:lpstr>Python</vt:lpstr>
      <vt:lpstr>Objective</vt:lpstr>
      <vt:lpstr>PowerPoint Presentation</vt:lpstr>
      <vt:lpstr>PowerPoint Presentation</vt:lpstr>
      <vt:lpstr>PowerPoint Presentation</vt:lpstr>
      <vt:lpstr>PowerPoint Presentation</vt:lpstr>
      <vt:lpstr>PowerPoint Presentation</vt:lpstr>
      <vt:lpstr>https://www.jetbrains.com/pycharm/download/?section=windows </vt:lpstr>
      <vt:lpstr>https://code.visualstudio.com/download </vt:lpstr>
      <vt:lpstr>PowerPoint Presentation</vt:lpstr>
      <vt:lpstr>PowerPoint Presentation</vt:lpstr>
      <vt:lpstr>Data Types</vt:lpstr>
      <vt:lpstr>Data Types –Sequence Type</vt:lpstr>
      <vt:lpstr>PowerPoint Presentation</vt:lpstr>
      <vt:lpstr>PowerPoint Presentation</vt:lpstr>
      <vt:lpstr>PowerPoint Presentation</vt:lpstr>
      <vt:lpstr>PowerPoint Presentation</vt:lpstr>
      <vt:lpstr>PowerPoint Presentation</vt:lpstr>
      <vt:lpstr>Loops</vt:lpstr>
      <vt:lpstr>PowerPoint Presentation</vt:lpstr>
      <vt:lpstr>PowerPoint Presentation</vt:lpstr>
      <vt:lpstr>PowerPoint Presentation</vt:lpstr>
      <vt:lpstr>Functions</vt:lpstr>
      <vt:lpstr>PowerPoint Presentation</vt:lpstr>
      <vt:lpstr>PowerPoint Presentation</vt:lpstr>
      <vt:lpstr>Python Built functions</vt:lpstr>
      <vt:lpstr>GitHub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Commands</vt:lpstr>
      <vt:lpstr>Git Commands</vt:lpstr>
      <vt:lpstr>Git Commands</vt:lpstr>
      <vt:lpstr>Git References</vt:lpstr>
      <vt:lpstr>OOPs(Object Oriented Programming)</vt:lpstr>
      <vt:lpstr>PowerPoint Presentation</vt:lpstr>
      <vt:lpstr>Class</vt:lpstr>
      <vt:lpstr>PowerPoint Presentation</vt:lpstr>
      <vt:lpstr>Constructor in Python </vt:lpstr>
      <vt:lpstr>PowerPoint Presentation</vt:lpstr>
      <vt:lpstr>Object</vt:lpstr>
      <vt:lpstr>PowerPoint Presentation</vt:lpstr>
      <vt:lpstr>PowerPoint Presentation</vt:lpstr>
      <vt:lpstr>Inheritance </vt:lpstr>
      <vt:lpstr>Inheritance Types</vt:lpstr>
      <vt:lpstr>PowerPoint Presentation</vt:lpstr>
      <vt:lpstr>Single Inheritance</vt:lpstr>
      <vt:lpstr>Fashion Industry</vt:lpstr>
      <vt:lpstr>Example Code</vt:lpstr>
      <vt:lpstr>Multi-level Inheritance</vt:lpstr>
      <vt:lpstr>Multiple Inheritance</vt:lpstr>
      <vt:lpstr>Fashion Wear</vt:lpstr>
      <vt:lpstr>Multiple Inheritance:</vt:lpstr>
      <vt:lpstr>Syntax</vt:lpstr>
      <vt:lpstr>Method Resolution Order (MRO) in Python</vt:lpstr>
      <vt:lpstr>Hierarchical Inheritance </vt:lpstr>
      <vt:lpstr>Hierarchical Inheritance</vt:lpstr>
      <vt:lpstr>Hybrid Inheritance</vt:lpstr>
      <vt:lpstr>Hybrid Inheritance </vt:lpstr>
      <vt:lpstr>Abstract Method</vt:lpstr>
      <vt:lpstr>Syntax</vt:lpstr>
      <vt:lpstr>PowerPoint Presentation</vt:lpstr>
      <vt:lpstr>PowerPoint Presentation</vt:lpstr>
      <vt:lpstr>Polymorphism</vt:lpstr>
      <vt:lpstr>PowerPoint Presentation</vt:lpstr>
      <vt:lpstr>PowerPoint Presentation</vt:lpstr>
      <vt:lpstr>Python Modules</vt:lpstr>
      <vt:lpstr>PowerPoint Presentation</vt:lpstr>
      <vt:lpstr>PowerPoint Presentation</vt:lpstr>
      <vt:lpstr>PowerPoint Presentation</vt:lpstr>
      <vt:lpstr>PowerPoint Presentation</vt:lpstr>
      <vt:lpstr>Data Analysis</vt:lpstr>
      <vt:lpstr>Python Libraries for Data Analysis</vt:lpstr>
      <vt:lpstr>What is pandas</vt:lpstr>
      <vt:lpstr>Pandas Data Structure</vt:lpstr>
      <vt:lpstr>Pandas Filters</vt:lpstr>
      <vt:lpstr>Pandas Appends </vt:lpstr>
      <vt:lpstr>Pandas Merge</vt:lpstr>
      <vt:lpstr>Pandas Merge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Pulivarthi Paramatma</dc:creator>
  <cp:lastModifiedBy>lakshmi pulivarthi</cp:lastModifiedBy>
  <cp:revision>81</cp:revision>
  <dcterms:created xsi:type="dcterms:W3CDTF">2024-02-21T14:29:33Z</dcterms:created>
  <dcterms:modified xsi:type="dcterms:W3CDTF">2025-10-20T18:14:30Z</dcterms:modified>
</cp:coreProperties>
</file>